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5143500" cy="9144000"/>
  <p:embeddedFontLst>
    <p:embeddedFont>
      <p:font typeface="Arial Black"/>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FbODnmuFvS5WYkfGTa5/CYVr8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CD29FB-C448-46A6-9FAF-F097879CF8E1}">
  <a:tblStyle styleId="{7CCD29FB-C448-46A6-9FAF-F097879CF8E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ArialBlack-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57400" y="685800"/>
            <a:ext cx="342915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514350" y="4343400"/>
            <a:ext cx="41148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p1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13" name="Google Shape;213;p1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c6c9cd5c0a_1_3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 name="Google Shape;220;g3c6c9cd5c0a_1_3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1" name="Google Shape;221;g3c6c9cd5c0a_1_3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c6c9cd5c0a_1_2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g3c6c9cd5c0a_1_2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29" name="Google Shape;229;g3c6c9cd5c0a_1_2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c6c9cd5c0a_1_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3c6c9cd5c0a_1_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38" name="Google Shape;238;g3c6c9cd5c0a_1_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p1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63" name="Google Shape;263;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75" name="Google Shape;275;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1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95" name="Google Shape;295;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c6c9cd5c0a_8_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g3c6c9cd5c0a_8_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311" name="Google Shape;311;g3c6c9cd5c0a_8_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 name="Google Shape;22;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rPr>
              <a:t>Here is the problem we are solving. Millions of Americans spend hours, days researching the most affordable way to book their travel. 60 million customers take roughly 3 trips per year. That's 180 million trip decisions annually. At $150 average optimization value, that's a $27 billion TAM.</a:t>
            </a:r>
            <a:endParaRPr sz="1200">
              <a:solidFill>
                <a:schemeClr val="dk1"/>
              </a:solidFill>
            </a:endParaRPr>
          </a:p>
          <a:p>
            <a:pPr indent="0" lvl="0" marL="0" rtl="0" algn="l">
              <a:lnSpc>
                <a:spcPct val="115000"/>
              </a:lnSpc>
              <a:spcBef>
                <a:spcPts val="0"/>
              </a:spcBef>
              <a:spcAft>
                <a:spcPts val="0"/>
              </a:spcAft>
              <a:buSzPts val="1100"/>
              <a:buNone/>
            </a:pPr>
            <a:r>
              <a:rPr lang="en-US" sz="1200">
                <a:solidFill>
                  <a:schemeClr val="dk1"/>
                </a:solidFill>
              </a:rPr>
              <a:t>Our target: 10 million 'motivated but time-constrained' travelers. </a:t>
            </a:r>
            <a:r>
              <a:rPr lang="en-US" sz="1200">
                <a:solidFill>
                  <a:schemeClr val="dk1"/>
                </a:solidFill>
              </a:rPr>
              <a:t>That's a $1.5 billion serviceable market.</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They accumulate points intentionally but don't have three hours to research every trip. Their points are kept at many location, banks, Airline </a:t>
            </a:r>
            <a:r>
              <a:rPr lang="en-US" sz="1200">
                <a:solidFill>
                  <a:schemeClr val="dk1"/>
                </a:solidFill>
              </a:rPr>
              <a:t>loyalty programs, and do not know when and how to make the best use of them. Many of these points expire! Current competitors show 10+ options on their search. OVERWHELMING! No ONE is GIVING THEM A SINGLE RECOMMENDATION!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Millions of travelers intentionally collect points — but when it’s time to book, the experience falls apart.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People spend </a:t>
            </a:r>
            <a:r>
              <a:rPr b="1" lang="en-US" sz="1100">
                <a:solidFill>
                  <a:schemeClr val="dk1"/>
                </a:solidFill>
              </a:rPr>
              <a:t>8 hours per trip</a:t>
            </a:r>
            <a:r>
              <a:rPr lang="en-US" sz="1100">
                <a:solidFill>
                  <a:schemeClr val="dk1"/>
                </a:solidFill>
              </a:rPr>
              <a:t> researching, see </a:t>
            </a:r>
            <a:r>
              <a:rPr b="1" lang="en-US" sz="1100">
                <a:solidFill>
                  <a:schemeClr val="dk1"/>
                </a:solidFill>
              </a:rPr>
              <a:t>dozens of options</a:t>
            </a:r>
            <a:r>
              <a:rPr lang="en-US" sz="1100">
                <a:solidFill>
                  <a:schemeClr val="dk1"/>
                </a:solidFill>
              </a:rPr>
              <a:t>, and still walk away asking:</a:t>
            </a:r>
            <a:br>
              <a:rPr lang="en-US" sz="1100">
                <a:solidFill>
                  <a:schemeClr val="dk1"/>
                </a:solidFill>
              </a:rPr>
            </a:br>
            <a:r>
              <a:rPr lang="en-US" sz="1100">
                <a:solidFill>
                  <a:schemeClr val="dk1"/>
                </a:solidFill>
              </a:rPr>
              <a:t> </a:t>
            </a:r>
            <a:r>
              <a:rPr i="1" lang="en-US" sz="1100">
                <a:solidFill>
                  <a:schemeClr val="dk1"/>
                </a:solidFill>
              </a:rPr>
              <a:t>“Did I just waste my points?”</a:t>
            </a:r>
            <a:endParaRPr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That confusion leads to </a:t>
            </a:r>
            <a:r>
              <a:rPr b="1" lang="en-US" sz="1100">
                <a:solidFill>
                  <a:schemeClr val="dk1"/>
                </a:solidFill>
              </a:rPr>
              <a:t>$5.4 billion in points wasted every year</a:t>
            </a:r>
            <a:r>
              <a:rPr lang="en-US" sz="1100">
                <a:solidFill>
                  <a:schemeClr val="dk1"/>
                </a:solidFill>
              </a:rPr>
              <a:t> — through bad redemptions, missed transfers, or points expiring unused.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 issue isn’t lack of options.</a:t>
            </a:r>
            <a:br>
              <a:rPr lang="en-US" sz="1100">
                <a:solidFill>
                  <a:schemeClr val="dk1"/>
                </a:solidFill>
              </a:rPr>
            </a:br>
            <a:r>
              <a:rPr lang="en-US" sz="1100">
                <a:solidFill>
                  <a:schemeClr val="dk1"/>
                </a:solidFill>
              </a:rPr>
              <a:t> </a:t>
            </a:r>
            <a:r>
              <a:rPr b="1" lang="en-US" sz="1100">
                <a:solidFill>
                  <a:schemeClr val="dk1"/>
                </a:solidFill>
              </a:rPr>
              <a:t>Every competitor already shows options.</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The real problem is that </a:t>
            </a:r>
            <a:r>
              <a:rPr b="1" lang="en-US" sz="1100">
                <a:solidFill>
                  <a:schemeClr val="dk1"/>
                </a:solidFill>
              </a:rPr>
              <a:t>no one gives a verdict</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Travelers don’t want 47 ways to book a flight.</a:t>
            </a:r>
            <a:br>
              <a:rPr lang="en-US" sz="1100">
                <a:solidFill>
                  <a:schemeClr val="dk1"/>
                </a:solidFill>
              </a:rPr>
            </a:br>
            <a:r>
              <a:rPr lang="en-US" sz="1100">
                <a:solidFill>
                  <a:schemeClr val="dk1"/>
                </a:solidFill>
              </a:rPr>
              <a:t>They want </a:t>
            </a:r>
            <a:r>
              <a:rPr b="1" lang="en-US" sz="1100">
                <a:solidFill>
                  <a:schemeClr val="dk1"/>
                </a:solidFill>
              </a:rPr>
              <a:t>one clear recommendation</a:t>
            </a:r>
            <a:r>
              <a:rPr lang="en-US" sz="1100">
                <a:solidFill>
                  <a:schemeClr val="dk1"/>
                </a:solidFill>
              </a:rPr>
              <a:t> they can trust.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That’s the gap we’re solving.</a:t>
            </a:r>
            <a:endParaRPr sz="1200">
              <a:solidFill>
                <a:schemeClr val="dk1"/>
              </a:solidFill>
            </a:endParaRPr>
          </a:p>
          <a:p>
            <a:pPr indent="0" lvl="0" marL="0" marR="0" rtl="0" algn="l">
              <a:spcBef>
                <a:spcPts val="1200"/>
              </a:spcBef>
              <a:spcAft>
                <a:spcPts val="0"/>
              </a:spcAft>
              <a:buNone/>
            </a:pPr>
            <a:r>
              <a:t/>
            </a:r>
            <a:endParaRPr sz="1200">
              <a:solidFill>
                <a:schemeClr val="dk1"/>
              </a:solidFill>
            </a:endParaRPr>
          </a:p>
        </p:txBody>
      </p:sp>
      <p:sp>
        <p:nvSpPr>
          <p:cNvPr id="23" name="Google Shape;23;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 name="Google Shape;48;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First, we unify your balances into one wallet view. Your 140K Chase plus 30k Amex plus 20K United Airlines.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Second, we calculate the optimal transfer path. Don't send Chase to Air Canada—send it to United instead. Same flight, 40% fewer points.</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rPr>
              <a:t>Third, we deliver The Verdict: a clear recommendation. Sometimes that's 'use points.' Sometimes it's 'pay cash this time—your points are worth more saved for now.'</a:t>
            </a:r>
            <a:endParaRPr sz="1200">
              <a:solidFill>
                <a:schemeClr val="dk1"/>
              </a:solidFill>
            </a:endParaRPr>
          </a:p>
          <a:p>
            <a:pPr indent="0" lvl="0" marL="0" rtl="0" algn="l">
              <a:lnSpc>
                <a:spcPct val="115000"/>
              </a:lnSpc>
              <a:spcBef>
                <a:spcPts val="0"/>
              </a:spcBef>
              <a:spcAft>
                <a:spcPts val="0"/>
              </a:spcAft>
              <a:buSzPts val="1100"/>
              <a:buNone/>
            </a:pPr>
            <a:r>
              <a:rPr lang="en-US" sz="1200">
                <a:solidFill>
                  <a:schemeClr val="dk1"/>
                </a:solidFill>
              </a:rPr>
              <a:t>We're not a search engine showing you 47 options and saying 'you decide.' We tell you what to do."</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SzPts val="1100"/>
              <a:buNone/>
            </a:pPr>
            <a:r>
              <a:rPr lang="en-US" sz="1200">
                <a:solidFill>
                  <a:schemeClr val="dk1"/>
                </a:solidFill>
              </a:rPr>
              <a:t>MOAT -&gt; 1) VERDICT- single recommendation. Cash or points or both and also thinking long term.</a:t>
            </a:r>
            <a:endParaRPr sz="1200">
              <a:solidFill>
                <a:schemeClr val="dk1"/>
              </a:solidFill>
            </a:endParaRPr>
          </a:p>
          <a:p>
            <a:pPr indent="0" lvl="0" marL="0" rtl="0" algn="l">
              <a:lnSpc>
                <a:spcPct val="115000"/>
              </a:lnSpc>
              <a:spcBef>
                <a:spcPts val="0"/>
              </a:spcBef>
              <a:spcAft>
                <a:spcPts val="0"/>
              </a:spcAft>
              <a:buSzPts val="1100"/>
              <a:buNone/>
            </a:pPr>
            <a:r>
              <a:rPr lang="en-US" sz="1200">
                <a:solidFill>
                  <a:schemeClr val="dk1"/>
                </a:solidFill>
              </a:rPr>
              <a:t>		2) As we continue to learn thru customer data, we can refine our decision analysis and also give hooks (e.g. alerts, recommendations) to users for future trips. </a:t>
            </a:r>
            <a:endParaRPr sz="1200">
              <a:solidFill>
                <a:schemeClr val="dk1"/>
              </a:solidFill>
            </a:endParaRPr>
          </a:p>
          <a:p>
            <a:pPr indent="0" lvl="0" marL="0" rtl="0" algn="l">
              <a:lnSpc>
                <a:spcPct val="115000"/>
              </a:lnSpc>
              <a:spcBef>
                <a:spcPts val="0"/>
              </a:spcBef>
              <a:spcAft>
                <a:spcPts val="0"/>
              </a:spcAft>
              <a:buSzPts val="1100"/>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200">
                <a:solidFill>
                  <a:schemeClr val="dk1"/>
                </a:solidFill>
              </a:rPr>
              <a:t>TBD</a:t>
            </a:r>
            <a:r>
              <a:rPr lang="en-US" sz="1200">
                <a:solidFill>
                  <a:schemeClr val="dk1"/>
                </a:solidFill>
              </a:rPr>
              <a:t> - 1) Even though our mocks are giving the best </a:t>
            </a:r>
            <a:r>
              <a:rPr lang="en-US" sz="1200">
                <a:solidFill>
                  <a:schemeClr val="dk1"/>
                </a:solidFill>
              </a:rPr>
              <a:t>recommendation we are seriously considering back up options (say next 2-4 less optimal) in fine print. We can A/B test this experience. however for this presentation we are keeping it simple and presenting the best recommendation.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Today’s tools stop at showing options.</a:t>
            </a:r>
            <a:br>
              <a:rPr lang="en-US" sz="1100">
                <a:solidFill>
                  <a:schemeClr val="dk1"/>
                </a:solidFill>
              </a:rPr>
            </a:br>
            <a:r>
              <a:rPr lang="en-US" sz="1100">
                <a:solidFill>
                  <a:schemeClr val="dk1"/>
                </a:solidFill>
              </a:rPr>
              <a:t> We go one step further — we tell you </a:t>
            </a:r>
            <a:r>
              <a:rPr b="1" lang="en-US" sz="1100">
                <a:solidFill>
                  <a:schemeClr val="dk1"/>
                </a:solidFill>
              </a:rPr>
              <a:t>what to do</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First, we </a:t>
            </a:r>
            <a:r>
              <a:rPr b="1" lang="en-US" sz="1100">
                <a:solidFill>
                  <a:schemeClr val="dk1"/>
                </a:solidFill>
              </a:rPr>
              <a:t>unify all your points into a single wallet view</a:t>
            </a:r>
            <a:r>
              <a:rPr lang="en-US" sz="1100">
                <a:solidFill>
                  <a:schemeClr val="dk1"/>
                </a:solidFill>
              </a:rPr>
              <a:t> — Chase, Amex, airline miles — so users don’t have to mentally track balances across programs.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Second, we </a:t>
            </a:r>
            <a:r>
              <a:rPr b="1" lang="en-US" sz="1100">
                <a:solidFill>
                  <a:schemeClr val="dk1"/>
                </a:solidFill>
              </a:rPr>
              <a:t>compute the optimal transfer and booking path</a:t>
            </a:r>
            <a:r>
              <a:rPr lang="en-US" sz="1100">
                <a:solidFill>
                  <a:schemeClr val="dk1"/>
                </a:solidFill>
              </a:rPr>
              <a:t>.</a:t>
            </a:r>
            <a:br>
              <a:rPr lang="en-US" sz="1100">
                <a:solidFill>
                  <a:schemeClr val="dk1"/>
                </a:solidFill>
              </a:rPr>
            </a:br>
            <a:r>
              <a:rPr lang="en-US" sz="1100">
                <a:solidFill>
                  <a:schemeClr val="dk1"/>
                </a:solidFill>
              </a:rPr>
              <a:t> Not just </a:t>
            </a:r>
            <a:r>
              <a:rPr i="1" lang="en-US" sz="1100">
                <a:solidFill>
                  <a:schemeClr val="dk1"/>
                </a:solidFill>
              </a:rPr>
              <a:t>where</a:t>
            </a:r>
            <a:r>
              <a:rPr lang="en-US" sz="1100">
                <a:solidFill>
                  <a:schemeClr val="dk1"/>
                </a:solidFill>
              </a:rPr>
              <a:t> you can transfer points — but </a:t>
            </a:r>
            <a:r>
              <a:rPr i="1" lang="en-US" sz="1100">
                <a:solidFill>
                  <a:schemeClr val="dk1"/>
                </a:solidFill>
              </a:rPr>
              <a:t>where you should</a:t>
            </a:r>
            <a:r>
              <a:rPr lang="en-US" sz="1100">
                <a:solidFill>
                  <a:schemeClr val="dk1"/>
                </a:solidFill>
              </a:rPr>
              <a:t>.</a:t>
            </a:r>
            <a:br>
              <a:rPr lang="en-US" sz="1100">
                <a:solidFill>
                  <a:schemeClr val="dk1"/>
                </a:solidFill>
              </a:rPr>
            </a:br>
            <a:r>
              <a:rPr lang="en-US" sz="1100">
                <a:solidFill>
                  <a:schemeClr val="dk1"/>
                </a:solidFill>
              </a:rPr>
              <a:t> Often that means the same flight for </a:t>
            </a:r>
            <a:r>
              <a:rPr b="1" lang="en-US" sz="1100">
                <a:solidFill>
                  <a:schemeClr val="dk1"/>
                </a:solidFill>
              </a:rPr>
              <a:t>40% fewer points</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And finally, we deliver </a:t>
            </a:r>
            <a:r>
              <a:rPr b="1" lang="en-US" sz="1100">
                <a:solidFill>
                  <a:schemeClr val="dk1"/>
                </a:solidFill>
              </a:rPr>
              <a:t>The Verdict</a:t>
            </a:r>
            <a:r>
              <a:rPr lang="en-US"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One clear recommendation:</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i="1" lang="en-US" sz="1100">
                <a:solidFill>
                  <a:schemeClr val="dk1"/>
                </a:solidFill>
              </a:rPr>
              <a:t>Use points</a:t>
            </a:r>
            <a:br>
              <a:rPr i="1" lang="en-US" sz="1100">
                <a:solidFill>
                  <a:schemeClr val="dk1"/>
                </a:solidFill>
              </a:rPr>
            </a:b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i="1" lang="en-US" sz="1100">
                <a:solidFill>
                  <a:schemeClr val="dk1"/>
                </a:solidFill>
              </a:rPr>
              <a:t>Pay cash this time</a:t>
            </a:r>
            <a:br>
              <a:rPr i="1" lang="en-US" sz="1100">
                <a:solidFill>
                  <a:schemeClr val="dk1"/>
                </a:solidFill>
              </a:rPr>
            </a:br>
            <a:endParaRPr i="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100">
                <a:solidFill>
                  <a:schemeClr val="dk1"/>
                </a:solidFill>
              </a:rPr>
              <a:t>Or </a:t>
            </a:r>
            <a:r>
              <a:rPr i="1" lang="en-US" sz="1100">
                <a:solidFill>
                  <a:schemeClr val="dk1"/>
                </a:solidFill>
              </a:rPr>
              <a:t>save your points for a better future trip</a:t>
            </a:r>
            <a:br>
              <a:rPr i="1" lang="en-US" sz="1100">
                <a:solidFill>
                  <a:schemeClr val="dk1"/>
                </a:solidFill>
              </a:rPr>
            </a:br>
            <a:endParaRPr i="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We’re not another search engine showing 47 options and saying “you decide.”</a:t>
            </a:r>
            <a:br>
              <a:rPr lang="en-US" sz="1100">
                <a:solidFill>
                  <a:schemeClr val="dk1"/>
                </a:solidFill>
              </a:rPr>
            </a:br>
            <a:r>
              <a:rPr lang="en-US" sz="1100">
                <a:solidFill>
                  <a:schemeClr val="dk1"/>
                </a:solidFill>
              </a:rPr>
              <a:t> </a:t>
            </a:r>
            <a:r>
              <a:rPr b="1" lang="en-US" sz="1100">
                <a:solidFill>
                  <a:schemeClr val="dk1"/>
                </a:solidFill>
              </a:rPr>
              <a:t>We give a single, confidence-backed answer — optimized not just for this trip, but long-term value.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marR="0" rtl="0" algn="l">
              <a:spcBef>
                <a:spcPts val="0"/>
              </a:spcBef>
              <a:spcAft>
                <a:spcPts val="0"/>
              </a:spcAft>
              <a:buNone/>
            </a:pPr>
            <a:r>
              <a:t/>
            </a:r>
            <a:endParaRPr sz="1200">
              <a:solidFill>
                <a:schemeClr val="dk1"/>
              </a:solidFill>
            </a:endParaRPr>
          </a:p>
        </p:txBody>
      </p:sp>
      <p:sp>
        <p:nvSpPr>
          <p:cNvPr id="49" name="Google Shape;49;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 name="Google Shape;62;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63" name="Google Shape;63;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 name="Google Shape;84;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rPr>
              <a:t>Summary from the user surveys should suffice</a:t>
            </a:r>
            <a:endParaRPr sz="1200">
              <a:solidFill>
                <a:schemeClr val="dk1"/>
              </a:solidFill>
              <a:latin typeface="Arial"/>
              <a:ea typeface="Arial"/>
              <a:cs typeface="Arial"/>
              <a:sym typeface="Arial"/>
            </a:endParaRPr>
          </a:p>
        </p:txBody>
      </p:sp>
      <p:sp>
        <p:nvSpPr>
          <p:cNvPr id="85" name="Google Shape;85;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rPr>
              <a:t>Just use executive summary from the PMA doc on competitor analysis.</a:t>
            </a:r>
            <a:endParaRPr sz="1200">
              <a:solidFill>
                <a:schemeClr val="dk1"/>
              </a:solidFill>
              <a:latin typeface="Arial"/>
              <a:ea typeface="Arial"/>
              <a:cs typeface="Arial"/>
              <a:sym typeface="Arial"/>
            </a:endParaRPr>
          </a:p>
        </p:txBody>
      </p:sp>
      <p:sp>
        <p:nvSpPr>
          <p:cNvPr id="123" name="Google Shape;123;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rPr>
              <a:t>If developers ask about “are their integration points we need to </a:t>
            </a:r>
            <a:r>
              <a:rPr lang="en-US" sz="1200">
                <a:solidFill>
                  <a:schemeClr val="dk1"/>
                </a:solidFill>
              </a:rPr>
              <a:t>think</a:t>
            </a:r>
            <a:r>
              <a:rPr lang="en-US" sz="1200">
                <a:solidFill>
                  <a:schemeClr val="dk1"/>
                </a:solidFill>
              </a:rPr>
              <a:t> about” - we can tell them at launch it would manual for users to tell us “what is in their wallet” through forms, but eventually we want to reduce user friction by directly integrating with banks through Plaid.</a:t>
            </a:r>
            <a:endParaRPr sz="1200">
              <a:solidFill>
                <a:schemeClr val="dk1"/>
              </a:solidFill>
              <a:latin typeface="Arial"/>
              <a:ea typeface="Arial"/>
              <a:cs typeface="Arial"/>
              <a:sym typeface="Arial"/>
            </a:endParaRPr>
          </a:p>
        </p:txBody>
      </p:sp>
      <p:sp>
        <p:nvSpPr>
          <p:cNvPr id="133" name="Google Shape;133;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 name="Google Shape;160;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61" name="Google Shape;161;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183" name="Google Shape;183;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rewardwise-app.vercel.app/" TargetMode="External"/><Relationship Id="rId5" Type="http://schemas.openxmlformats.org/officeDocument/2006/relationships/hyperlink" Target="https://rewardwise-app.vercel.app/" TargetMode="External"/><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hyperlink" Target="https://rewardwise-app.vercel.app/" TargetMode="External"/><Relationship Id="rId5" Type="http://schemas.openxmlformats.org/officeDocument/2006/relationships/hyperlink" Target="https://rewardwise-app.vercel.app/" TargetMode="External"/><Relationship Id="rId6"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 name="Shape 11"/>
        <p:cNvGrpSpPr/>
        <p:nvPr/>
      </p:nvGrpSpPr>
      <p:grpSpPr>
        <a:xfrm>
          <a:off x="0" y="0"/>
          <a:ext cx="0" cy="0"/>
          <a:chOff x="0" y="0"/>
          <a:chExt cx="0" cy="0"/>
        </a:xfrm>
      </p:grpSpPr>
      <p:sp>
        <p:nvSpPr>
          <p:cNvPr id="12" name="Google Shape;12;p1"/>
          <p:cNvSpPr/>
          <p:nvPr/>
        </p:nvSpPr>
        <p:spPr>
          <a:xfrm>
            <a:off x="6712752" y="1607374"/>
            <a:ext cx="548700" cy="548700"/>
          </a:xfrm>
          <a:prstGeom prst="ellipse">
            <a:avLst/>
          </a:prstGeom>
          <a:solidFill>
            <a:srgbClr val="F5A623"/>
          </a:solidFill>
          <a:ln>
            <a:noFill/>
          </a:ln>
        </p:spPr>
        <p:txBody>
          <a:bodyPr anchorCtr="0" anchor="t" bIns="24950" lIns="49900" spcFirstLastPara="1" rIns="49900" wrap="square" tIns="24950">
            <a:noAutofit/>
          </a:bodyPr>
          <a:lstStyle/>
          <a:p>
            <a:pPr indent="0" lvl="0" marL="0" marR="0" rtl="0" algn="l">
              <a:spcBef>
                <a:spcPts val="0"/>
              </a:spcBef>
              <a:spcAft>
                <a:spcPts val="0"/>
              </a:spcAft>
              <a:buNone/>
            </a:pPr>
            <a:r>
              <a:t/>
            </a:r>
            <a:endParaRPr sz="981">
              <a:solidFill>
                <a:schemeClr val="dk1"/>
              </a:solidFill>
              <a:latin typeface="Calibri"/>
              <a:ea typeface="Calibri"/>
              <a:cs typeface="Calibri"/>
              <a:sym typeface="Calibri"/>
            </a:endParaRPr>
          </a:p>
        </p:txBody>
      </p:sp>
      <p:sp>
        <p:nvSpPr>
          <p:cNvPr id="13" name="Google Shape;13;p1"/>
          <p:cNvSpPr/>
          <p:nvPr/>
        </p:nvSpPr>
        <p:spPr>
          <a:xfrm>
            <a:off x="457200" y="1828800"/>
            <a:ext cx="8229600" cy="91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7200"/>
              <a:buFont typeface="Arial Black"/>
              <a:buNone/>
            </a:pPr>
            <a:r>
              <a:rPr b="1" lang="en-US" sz="7200">
                <a:solidFill>
                  <a:srgbClr val="1E1E1E"/>
                </a:solidFill>
                <a:latin typeface="Arial Black"/>
                <a:ea typeface="Arial Black"/>
                <a:cs typeface="Arial Black"/>
                <a:sym typeface="Arial Black"/>
              </a:rPr>
              <a:t>RewardWise</a:t>
            </a:r>
            <a:endParaRPr sz="7200">
              <a:solidFill>
                <a:schemeClr val="dk1"/>
              </a:solidFill>
              <a:latin typeface="Calibri"/>
              <a:ea typeface="Calibri"/>
              <a:cs typeface="Calibri"/>
              <a:sym typeface="Calibri"/>
            </a:endParaRPr>
          </a:p>
        </p:txBody>
      </p:sp>
      <p:sp>
        <p:nvSpPr>
          <p:cNvPr id="14" name="Google Shape;14;p1"/>
          <p:cNvSpPr/>
          <p:nvPr/>
        </p:nvSpPr>
        <p:spPr>
          <a:xfrm>
            <a:off x="457200" y="274320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2400"/>
              <a:buFont typeface="Arial"/>
              <a:buNone/>
            </a:pPr>
            <a:r>
              <a:rPr b="1" i="1" lang="en-US" sz="2400">
                <a:solidFill>
                  <a:schemeClr val="lt1"/>
                </a:solidFill>
                <a:latin typeface="Arial"/>
                <a:ea typeface="Arial"/>
                <a:cs typeface="Arial"/>
                <a:sym typeface="Arial"/>
              </a:rPr>
              <a:t>Stop Wasting Days. Start </a:t>
            </a:r>
            <a:r>
              <a:rPr b="1" i="1" lang="en-US" sz="2400">
                <a:solidFill>
                  <a:schemeClr val="lt1"/>
                </a:solidFill>
              </a:rPr>
              <a:t>Planning Travel “Smarter”!</a:t>
            </a:r>
            <a:endParaRPr i="1" sz="2400">
              <a:solidFill>
                <a:schemeClr val="lt1"/>
              </a:solidFill>
              <a:latin typeface="Calibri"/>
              <a:ea typeface="Calibri"/>
              <a:cs typeface="Calibri"/>
              <a:sym typeface="Calibri"/>
            </a:endParaRPr>
          </a:p>
        </p:txBody>
      </p:sp>
      <p:sp>
        <p:nvSpPr>
          <p:cNvPr id="15" name="Google Shape;15;p1"/>
          <p:cNvSpPr/>
          <p:nvPr/>
        </p:nvSpPr>
        <p:spPr>
          <a:xfrm>
            <a:off x="600225" y="3113065"/>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800"/>
              <a:buFont typeface="Arial"/>
              <a:buNone/>
            </a:pPr>
            <a:r>
              <a:rPr lang="en-US" sz="1600">
                <a:solidFill>
                  <a:schemeClr val="lt1"/>
                </a:solidFill>
                <a:latin typeface="Arial"/>
                <a:ea typeface="Arial"/>
                <a:cs typeface="Arial"/>
                <a:sym typeface="Arial"/>
              </a:rPr>
              <a:t>AI-Powered Travel Assistant that optimizes your </a:t>
            </a:r>
            <a:r>
              <a:rPr lang="en-US" sz="1600">
                <a:solidFill>
                  <a:schemeClr val="lt1"/>
                </a:solidFill>
              </a:rPr>
              <a:t>“Wallet”</a:t>
            </a:r>
            <a:endParaRPr sz="1600">
              <a:solidFill>
                <a:schemeClr val="lt1"/>
              </a:solidFill>
              <a:latin typeface="Calibri"/>
              <a:ea typeface="Calibri"/>
              <a:cs typeface="Calibri"/>
              <a:sym typeface="Calibri"/>
            </a:endParaRPr>
          </a:p>
        </p:txBody>
      </p:sp>
      <p:sp>
        <p:nvSpPr>
          <p:cNvPr id="16" name="Google Shape;16;p1">
            <a:hlinkClick r:id="rId4"/>
          </p:cNvPr>
          <p:cNvSpPr/>
          <p:nvPr/>
        </p:nvSpPr>
        <p:spPr>
          <a:xfrm>
            <a:off x="457200" y="4023360"/>
            <a:ext cx="82296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3B82F6"/>
              </a:buClr>
              <a:buSzPts val="1400"/>
              <a:buFont typeface="Arial"/>
              <a:buNone/>
            </a:pPr>
            <a:r>
              <a:rPr lang="en-US" sz="1400" u="sng">
                <a:solidFill>
                  <a:srgbClr val="3B82F6"/>
                </a:solidFill>
                <a:latin typeface="Arial"/>
                <a:ea typeface="Arial"/>
                <a:cs typeface="Arial"/>
                <a:sym typeface="Arial"/>
                <a:hlinkClick r:id="rId5">
                  <a:extLst>
                    <a:ext uri="{A12FA001-AC4F-418D-AE19-62706E023703}">
                      <ahyp:hlinkClr val="tx"/>
                    </a:ext>
                  </a:extLst>
                </a:hlinkClick>
              </a:rPr>
              <a:t>🌐 rewardwise-app.vercel.app</a:t>
            </a:r>
            <a:endParaRPr sz="1400">
              <a:solidFill>
                <a:schemeClr val="dk1"/>
              </a:solidFill>
              <a:latin typeface="Calibri"/>
              <a:ea typeface="Calibri"/>
              <a:cs typeface="Calibri"/>
              <a:sym typeface="Calibri"/>
            </a:endParaRPr>
          </a:p>
        </p:txBody>
      </p:sp>
      <p:sp>
        <p:nvSpPr>
          <p:cNvPr id="17" name="Google Shape;17;p1"/>
          <p:cNvSpPr/>
          <p:nvPr/>
        </p:nvSpPr>
        <p:spPr>
          <a:xfrm>
            <a:off x="0" y="4754900"/>
            <a:ext cx="3764400" cy="36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200"/>
              <a:buFont typeface="Arial"/>
              <a:buNone/>
            </a:pPr>
            <a:r>
              <a:rPr b="1" i="1" lang="en-US" sz="1200">
                <a:solidFill>
                  <a:schemeClr val="dk1"/>
                </a:solidFill>
              </a:rPr>
              <a:t>Developer Team Match | February 10, 2026</a:t>
            </a:r>
            <a:endParaRPr b="1" i="1" sz="1200">
              <a:solidFill>
                <a:schemeClr val="dk1"/>
              </a:solidFill>
              <a:latin typeface="Calibri"/>
              <a:ea typeface="Calibri"/>
              <a:cs typeface="Calibri"/>
              <a:sym typeface="Calibri"/>
            </a:endParaRPr>
          </a:p>
        </p:txBody>
      </p:sp>
      <p:sp>
        <p:nvSpPr>
          <p:cNvPr id="18" name="Google Shape;18;p1"/>
          <p:cNvSpPr/>
          <p:nvPr/>
        </p:nvSpPr>
        <p:spPr>
          <a:xfrm>
            <a:off x="3764400" y="4754925"/>
            <a:ext cx="5379600" cy="36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800"/>
              <a:buFont typeface="Arial"/>
              <a:buNone/>
            </a:pPr>
            <a:r>
              <a:rPr b="1" i="1" lang="en-US" sz="1200">
                <a:solidFill>
                  <a:schemeClr val="dk1"/>
                </a:solidFill>
              </a:rPr>
              <a:t>Autumn, Anshu, Eshma, Pranay, Sarabjeet, Seba and Smital</a:t>
            </a:r>
            <a:endParaRPr b="1" i="1" sz="1200">
              <a:solidFill>
                <a:schemeClr val="dk1"/>
              </a:solidFill>
              <a:latin typeface="Calibri"/>
              <a:ea typeface="Calibri"/>
              <a:cs typeface="Calibri"/>
              <a:sym typeface="Calibri"/>
            </a:endParaRPr>
          </a:p>
        </p:txBody>
      </p:sp>
      <p:pic>
        <p:nvPicPr>
          <p:cNvPr id="19" name="Google Shape;19;p1" title="RewardWise_3.png"/>
          <p:cNvPicPr preferRelativeResize="0"/>
          <p:nvPr/>
        </p:nvPicPr>
        <p:blipFill rotWithShape="1">
          <a:blip r:embed="rId6">
            <a:alphaModFix/>
          </a:blip>
          <a:srcRect b="32279" l="34354" r="33871" t="29587"/>
          <a:stretch/>
        </p:blipFill>
        <p:spPr>
          <a:xfrm>
            <a:off x="6773200" y="1722907"/>
            <a:ext cx="427800" cy="2887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4" name="Shape 214"/>
        <p:cNvGrpSpPr/>
        <p:nvPr/>
      </p:nvGrpSpPr>
      <p:grpSpPr>
        <a:xfrm>
          <a:off x="0" y="0"/>
          <a:ext cx="0" cy="0"/>
          <a:chOff x="0" y="0"/>
          <a:chExt cx="0" cy="0"/>
        </a:xfrm>
      </p:grpSpPr>
      <p:sp>
        <p:nvSpPr>
          <p:cNvPr id="215" name="Google Shape;215;p11"/>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User Experience? </a:t>
            </a:r>
            <a:r>
              <a:rPr b="1" lang="en-US" sz="1000">
                <a:solidFill>
                  <a:srgbClr val="1E1E1E"/>
                </a:solidFill>
                <a:latin typeface="Arial Black"/>
                <a:ea typeface="Arial Black"/>
                <a:cs typeface="Arial Black"/>
                <a:sym typeface="Arial Black"/>
              </a:rPr>
              <a:t>(1 of 3)</a:t>
            </a:r>
            <a:endParaRPr sz="1000">
              <a:solidFill>
                <a:schemeClr val="dk1"/>
              </a:solidFill>
              <a:latin typeface="Calibri"/>
              <a:ea typeface="Calibri"/>
              <a:cs typeface="Calibri"/>
              <a:sym typeface="Calibri"/>
            </a:endParaRPr>
          </a:p>
        </p:txBody>
      </p:sp>
      <p:pic>
        <p:nvPicPr>
          <p:cNvPr id="216" name="Google Shape;216;p11" title="Screenshot 2026-02-09 at 5.46.19 PM.png"/>
          <p:cNvPicPr preferRelativeResize="0"/>
          <p:nvPr/>
        </p:nvPicPr>
        <p:blipFill>
          <a:blip r:embed="rId3">
            <a:alphaModFix/>
          </a:blip>
          <a:stretch>
            <a:fillRect/>
          </a:stretch>
        </p:blipFill>
        <p:spPr>
          <a:xfrm>
            <a:off x="179375" y="1231875"/>
            <a:ext cx="3764626" cy="3426900"/>
          </a:xfrm>
          <a:prstGeom prst="rect">
            <a:avLst/>
          </a:prstGeom>
          <a:noFill/>
          <a:ln>
            <a:noFill/>
          </a:ln>
        </p:spPr>
      </p:pic>
      <p:sp>
        <p:nvSpPr>
          <p:cNvPr id="217" name="Google Shape;217;p11"/>
          <p:cNvSpPr/>
          <p:nvPr/>
        </p:nvSpPr>
        <p:spPr>
          <a:xfrm>
            <a:off x="551450" y="822950"/>
            <a:ext cx="1333500" cy="301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1300">
                <a:solidFill>
                  <a:srgbClr val="1E1E1E"/>
                </a:solidFill>
                <a:latin typeface="Arial Black"/>
                <a:ea typeface="Arial Black"/>
                <a:cs typeface="Arial Black"/>
                <a:sym typeface="Arial Black"/>
              </a:rPr>
              <a:t>Login</a:t>
            </a:r>
            <a:r>
              <a:rPr b="1" lang="en-US" sz="1300">
                <a:solidFill>
                  <a:srgbClr val="1E1E1E"/>
                </a:solidFill>
                <a:latin typeface="Arial Black"/>
                <a:ea typeface="Arial Black"/>
                <a:cs typeface="Arial Black"/>
                <a:sym typeface="Arial Black"/>
              </a:rPr>
              <a:t> page</a:t>
            </a:r>
            <a:endParaRPr sz="13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sp>
        <p:nvSpPr>
          <p:cNvPr id="223" name="Google Shape;223;g3c6c9cd5c0a_1_33"/>
          <p:cNvSpPr/>
          <p:nvPr/>
        </p:nvSpPr>
        <p:spPr>
          <a:xfrm>
            <a:off x="551450" y="822950"/>
            <a:ext cx="4572600" cy="254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1300">
                <a:solidFill>
                  <a:srgbClr val="1E1E1E"/>
                </a:solidFill>
                <a:latin typeface="Arial Black"/>
                <a:ea typeface="Arial Black"/>
                <a:cs typeface="Arial Black"/>
                <a:sym typeface="Arial Black"/>
              </a:rPr>
              <a:t>Home Page- </a:t>
            </a:r>
            <a:r>
              <a:rPr b="1" lang="en-US" sz="1300">
                <a:solidFill>
                  <a:srgbClr val="1E1E1E"/>
                </a:solidFill>
                <a:latin typeface="Arial Black"/>
                <a:ea typeface="Arial Black"/>
                <a:cs typeface="Arial Black"/>
                <a:sym typeface="Arial Black"/>
              </a:rPr>
              <a:t>Search &amp; Discovery experience</a:t>
            </a:r>
            <a:endParaRPr sz="1300">
              <a:solidFill>
                <a:schemeClr val="dk1"/>
              </a:solidFill>
              <a:latin typeface="Calibri"/>
              <a:ea typeface="Calibri"/>
              <a:cs typeface="Calibri"/>
              <a:sym typeface="Calibri"/>
            </a:endParaRPr>
          </a:p>
        </p:txBody>
      </p:sp>
      <p:pic>
        <p:nvPicPr>
          <p:cNvPr id="224" name="Google Shape;224;g3c6c9cd5c0a_1_33" title="Screenshot 2026-02-09 at 6.15.57 PM.png"/>
          <p:cNvPicPr preferRelativeResize="0"/>
          <p:nvPr/>
        </p:nvPicPr>
        <p:blipFill>
          <a:blip r:embed="rId3">
            <a:alphaModFix/>
          </a:blip>
          <a:stretch>
            <a:fillRect/>
          </a:stretch>
        </p:blipFill>
        <p:spPr>
          <a:xfrm>
            <a:off x="152400" y="1241450"/>
            <a:ext cx="8791081" cy="3749651"/>
          </a:xfrm>
          <a:prstGeom prst="rect">
            <a:avLst/>
          </a:prstGeom>
          <a:noFill/>
          <a:ln>
            <a:noFill/>
          </a:ln>
        </p:spPr>
      </p:pic>
      <p:sp>
        <p:nvSpPr>
          <p:cNvPr id="225" name="Google Shape;225;g3c6c9cd5c0a_1_33"/>
          <p:cNvSpPr/>
          <p:nvPr/>
        </p:nvSpPr>
        <p:spPr>
          <a:xfrm>
            <a:off x="457200" y="274320"/>
            <a:ext cx="82296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User Experience? </a:t>
            </a:r>
            <a:r>
              <a:rPr b="1" lang="en-US" sz="1000">
                <a:solidFill>
                  <a:srgbClr val="1E1E1E"/>
                </a:solidFill>
                <a:latin typeface="Arial Black"/>
                <a:ea typeface="Arial Black"/>
                <a:cs typeface="Arial Black"/>
                <a:sym typeface="Arial Black"/>
              </a:rPr>
              <a:t>(2 of 3)</a:t>
            </a:r>
            <a:endParaRPr sz="10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pic>
        <p:nvPicPr>
          <p:cNvPr id="231" name="Google Shape;231;g3c6c9cd5c0a_1_26" title="Screenshot 2026-02-09 at 6.08.41 PM.png"/>
          <p:cNvPicPr preferRelativeResize="0"/>
          <p:nvPr/>
        </p:nvPicPr>
        <p:blipFill>
          <a:blip r:embed="rId3">
            <a:alphaModFix/>
          </a:blip>
          <a:stretch>
            <a:fillRect/>
          </a:stretch>
        </p:blipFill>
        <p:spPr>
          <a:xfrm>
            <a:off x="6165650" y="1203825"/>
            <a:ext cx="1561475" cy="3718551"/>
          </a:xfrm>
          <a:prstGeom prst="rect">
            <a:avLst/>
          </a:prstGeom>
          <a:noFill/>
          <a:ln>
            <a:noFill/>
          </a:ln>
        </p:spPr>
      </p:pic>
      <p:pic>
        <p:nvPicPr>
          <p:cNvPr id="232" name="Google Shape;232;g3c6c9cd5c0a_1_26" title="Screenshot 2026-02-09 at 6.10.46 PM.png"/>
          <p:cNvPicPr preferRelativeResize="0"/>
          <p:nvPr/>
        </p:nvPicPr>
        <p:blipFill>
          <a:blip r:embed="rId4">
            <a:alphaModFix/>
          </a:blip>
          <a:stretch>
            <a:fillRect/>
          </a:stretch>
        </p:blipFill>
        <p:spPr>
          <a:xfrm>
            <a:off x="568475" y="1203825"/>
            <a:ext cx="5025106" cy="3866951"/>
          </a:xfrm>
          <a:prstGeom prst="rect">
            <a:avLst/>
          </a:prstGeom>
          <a:noFill/>
          <a:ln>
            <a:noFill/>
          </a:ln>
        </p:spPr>
      </p:pic>
      <p:sp>
        <p:nvSpPr>
          <p:cNvPr id="233" name="Google Shape;233;g3c6c9cd5c0a_1_26"/>
          <p:cNvSpPr/>
          <p:nvPr/>
        </p:nvSpPr>
        <p:spPr>
          <a:xfrm>
            <a:off x="551450" y="822950"/>
            <a:ext cx="7175700" cy="302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1300">
                <a:solidFill>
                  <a:srgbClr val="1E1E1E"/>
                </a:solidFill>
                <a:latin typeface="Arial Black"/>
                <a:ea typeface="Arial Black"/>
                <a:cs typeface="Arial Black"/>
                <a:sym typeface="Arial Black"/>
              </a:rPr>
              <a:t>Search &amp; Discovery</a:t>
            </a:r>
            <a:r>
              <a:rPr b="1" lang="en-US" sz="1300">
                <a:solidFill>
                  <a:srgbClr val="1E1E1E"/>
                </a:solidFill>
                <a:latin typeface="Arial Black"/>
                <a:ea typeface="Arial Black"/>
                <a:cs typeface="Arial Black"/>
                <a:sym typeface="Arial Black"/>
              </a:rPr>
              <a:t> experience aided by Zoe, the AI assistant</a:t>
            </a:r>
            <a:endParaRPr sz="1300">
              <a:solidFill>
                <a:schemeClr val="dk1"/>
              </a:solidFill>
              <a:latin typeface="Calibri"/>
              <a:ea typeface="Calibri"/>
              <a:cs typeface="Calibri"/>
              <a:sym typeface="Calibri"/>
            </a:endParaRPr>
          </a:p>
        </p:txBody>
      </p:sp>
      <p:sp>
        <p:nvSpPr>
          <p:cNvPr id="234" name="Google Shape;234;g3c6c9cd5c0a_1_26"/>
          <p:cNvSpPr/>
          <p:nvPr/>
        </p:nvSpPr>
        <p:spPr>
          <a:xfrm>
            <a:off x="457200" y="274320"/>
            <a:ext cx="82296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User Experience? </a:t>
            </a:r>
            <a:r>
              <a:rPr b="1" lang="en-US" sz="1000">
                <a:solidFill>
                  <a:srgbClr val="1E1E1E"/>
                </a:solidFill>
                <a:latin typeface="Arial Black"/>
                <a:ea typeface="Arial Black"/>
                <a:cs typeface="Arial Black"/>
                <a:sym typeface="Arial Black"/>
              </a:rPr>
              <a:t>(3 of 3)</a:t>
            </a:r>
            <a:endParaRPr sz="1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9" name="Shape 239"/>
        <p:cNvGrpSpPr/>
        <p:nvPr/>
      </p:nvGrpSpPr>
      <p:grpSpPr>
        <a:xfrm>
          <a:off x="0" y="0"/>
          <a:ext cx="0" cy="0"/>
          <a:chOff x="0" y="0"/>
          <a:chExt cx="0" cy="0"/>
        </a:xfrm>
      </p:grpSpPr>
      <p:sp>
        <p:nvSpPr>
          <p:cNvPr id="240" name="Google Shape;240;g3c6c9cd5c0a_1_2"/>
          <p:cNvSpPr/>
          <p:nvPr/>
        </p:nvSpPr>
        <p:spPr>
          <a:xfrm>
            <a:off x="457200" y="274320"/>
            <a:ext cx="82296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do we need?</a:t>
            </a:r>
            <a:endParaRPr sz="3600">
              <a:solidFill>
                <a:schemeClr val="dk1"/>
              </a:solidFill>
              <a:latin typeface="Calibri"/>
              <a:ea typeface="Calibri"/>
              <a:cs typeface="Calibri"/>
              <a:sym typeface="Calibri"/>
            </a:endParaRPr>
          </a:p>
        </p:txBody>
      </p:sp>
      <p:sp>
        <p:nvSpPr>
          <p:cNvPr id="241" name="Google Shape;241;g3c6c9cd5c0a_1_2"/>
          <p:cNvSpPr/>
          <p:nvPr/>
        </p:nvSpPr>
        <p:spPr>
          <a:xfrm>
            <a:off x="457200" y="914400"/>
            <a:ext cx="2651700" cy="3200400"/>
          </a:xfrm>
          <a:prstGeom prst="rect">
            <a:avLst/>
          </a:prstGeom>
          <a:solidFill>
            <a:srgbClr val="FFFFFF"/>
          </a:solidFill>
          <a:ln cap="flat" cmpd="sng" w="25400">
            <a:solidFill>
              <a:srgbClr val="F5A623"/>
            </a:solidFill>
            <a:prstDash val="solid"/>
            <a:round/>
            <a:headEnd len="sm" w="sm" type="none"/>
            <a:tailEnd len="sm" w="sm" type="none"/>
          </a:ln>
          <a:effectLst>
            <a:outerShdw blurRad="50800" rotWithShape="0" algn="bl" dir="8100000" dist="25400">
              <a:srgbClr val="000000">
                <a:alpha val="121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g3c6c9cd5c0a_1_2"/>
          <p:cNvSpPr/>
          <p:nvPr/>
        </p:nvSpPr>
        <p:spPr>
          <a:xfrm>
            <a:off x="457200" y="914400"/>
            <a:ext cx="2651700" cy="54870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g3c6c9cd5c0a_1_2"/>
          <p:cNvSpPr/>
          <p:nvPr/>
        </p:nvSpPr>
        <p:spPr>
          <a:xfrm>
            <a:off x="457200" y="960120"/>
            <a:ext cx="2651700" cy="502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100"/>
              <a:buFont typeface="Arial"/>
              <a:buNone/>
            </a:pPr>
            <a:r>
              <a:rPr b="1" lang="en-US" sz="1100">
                <a:solidFill>
                  <a:srgbClr val="FFFFFF"/>
                </a:solidFill>
                <a:latin typeface="Arial"/>
                <a:ea typeface="Arial"/>
                <a:cs typeface="Arial"/>
                <a:sym typeface="Arial"/>
              </a:rPr>
              <a:t>Frontend</a:t>
            </a:r>
            <a:endParaRPr sz="1100">
              <a:solidFill>
                <a:schemeClr val="dk1"/>
              </a:solidFill>
              <a:latin typeface="Calibri"/>
              <a:ea typeface="Calibri"/>
              <a:cs typeface="Calibri"/>
              <a:sym typeface="Calibri"/>
            </a:endParaRPr>
          </a:p>
          <a:p>
            <a:pPr indent="0" lvl="0" marL="0" marR="0" rtl="0" algn="ctr">
              <a:spcBef>
                <a:spcPts val="0"/>
              </a:spcBef>
              <a:spcAft>
                <a:spcPts val="0"/>
              </a:spcAft>
              <a:buClr>
                <a:srgbClr val="FFFFFF"/>
              </a:buClr>
              <a:buSzPts val="1100"/>
              <a:buFont typeface="Arial"/>
              <a:buNone/>
            </a:pPr>
            <a:r>
              <a:rPr b="1" lang="en-US" sz="1100">
                <a:solidFill>
                  <a:srgbClr val="FFFFFF"/>
                </a:solidFill>
                <a:latin typeface="Arial"/>
                <a:ea typeface="Arial"/>
                <a:cs typeface="Arial"/>
                <a:sym typeface="Arial"/>
              </a:rPr>
              <a:t>(React/Next.js)</a:t>
            </a:r>
            <a:endParaRPr sz="1100">
              <a:solidFill>
                <a:schemeClr val="dk1"/>
              </a:solidFill>
              <a:latin typeface="Calibri"/>
              <a:ea typeface="Calibri"/>
              <a:cs typeface="Calibri"/>
              <a:sym typeface="Calibri"/>
            </a:endParaRPr>
          </a:p>
        </p:txBody>
      </p:sp>
      <p:sp>
        <p:nvSpPr>
          <p:cNvPr id="244" name="Google Shape;244;g3c6c9cd5c0a_1_2"/>
          <p:cNvSpPr/>
          <p:nvPr/>
        </p:nvSpPr>
        <p:spPr>
          <a:xfrm>
            <a:off x="594360" y="1554480"/>
            <a:ext cx="2377500" cy="274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000"/>
              <a:buFont typeface="Arial"/>
              <a:buNone/>
            </a:pPr>
            <a:r>
              <a:rPr b="1" lang="en-US" sz="1300">
                <a:solidFill>
                  <a:srgbClr val="1E1E1E"/>
                </a:solidFill>
                <a:latin typeface="Arial"/>
                <a:ea typeface="Arial"/>
                <a:cs typeface="Arial"/>
                <a:sym typeface="Arial"/>
              </a:rPr>
              <a:t>You'll build:</a:t>
            </a:r>
            <a:endParaRPr sz="1300">
              <a:solidFill>
                <a:schemeClr val="dk1"/>
              </a:solidFill>
              <a:latin typeface="Calibri"/>
              <a:ea typeface="Calibri"/>
              <a:cs typeface="Calibri"/>
              <a:sym typeface="Calibri"/>
            </a:endParaRPr>
          </a:p>
        </p:txBody>
      </p:sp>
      <p:sp>
        <p:nvSpPr>
          <p:cNvPr id="245" name="Google Shape;245;g3c6c9cd5c0a_1_2"/>
          <p:cNvSpPr/>
          <p:nvPr/>
        </p:nvSpPr>
        <p:spPr>
          <a:xfrm>
            <a:off x="594360" y="1783080"/>
            <a:ext cx="2377500" cy="1280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Build search interface</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Implement mockups</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Mobile-responsive(</a:t>
            </a:r>
            <a:r>
              <a:rPr lang="en-US" sz="1300">
                <a:solidFill>
                  <a:srgbClr val="6B7280"/>
                </a:solidFill>
              </a:rPr>
              <a:t>iOS)</a:t>
            </a:r>
            <a:endParaRPr sz="1300">
              <a:solidFill>
                <a:srgbClr val="6B7280"/>
              </a:solidFill>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Portfolio dashboard</a:t>
            </a:r>
            <a:endParaRPr sz="1300">
              <a:solidFill>
                <a:srgbClr val="6B7280"/>
              </a:solidFill>
            </a:endParaRPr>
          </a:p>
          <a:p>
            <a:pPr indent="-311150" lvl="0" marL="457200" marR="0" rtl="0" algn="l">
              <a:spcBef>
                <a:spcPts val="0"/>
              </a:spcBef>
              <a:spcAft>
                <a:spcPts val="0"/>
              </a:spcAft>
              <a:buClr>
                <a:srgbClr val="6B7280"/>
              </a:buClr>
              <a:buSzPts val="1300"/>
              <a:buChar char="●"/>
            </a:pPr>
            <a:r>
              <a:rPr lang="en-US" sz="1300">
                <a:solidFill>
                  <a:srgbClr val="6B7280"/>
                </a:solidFill>
              </a:rPr>
              <a:t>web-first</a:t>
            </a:r>
            <a:endParaRPr sz="1300">
              <a:solidFill>
                <a:srgbClr val="6B7280"/>
              </a:solidFill>
            </a:endParaRPr>
          </a:p>
        </p:txBody>
      </p:sp>
      <p:sp>
        <p:nvSpPr>
          <p:cNvPr id="246" name="Google Shape;246;g3c6c9cd5c0a_1_2"/>
          <p:cNvSpPr/>
          <p:nvPr/>
        </p:nvSpPr>
        <p:spPr>
          <a:xfrm>
            <a:off x="594360" y="3200400"/>
            <a:ext cx="2377500" cy="731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000"/>
              <a:buFont typeface="Arial"/>
              <a:buNone/>
            </a:pPr>
            <a:r>
              <a:rPr lang="en-US" sz="1000">
                <a:solidFill>
                  <a:srgbClr val="F5A623"/>
                </a:solidFill>
                <a:latin typeface="Arial"/>
                <a:ea typeface="Arial"/>
                <a:cs typeface="Arial"/>
                <a:sym typeface="Arial"/>
              </a:rPr>
              <a:t>Skills: React, TypeScript, Tailwind</a:t>
            </a:r>
            <a:endParaRPr sz="1000">
              <a:solidFill>
                <a:schemeClr val="dk1"/>
              </a:solidFill>
              <a:latin typeface="Calibri"/>
              <a:ea typeface="Calibri"/>
              <a:cs typeface="Calibri"/>
              <a:sym typeface="Calibri"/>
            </a:endParaRPr>
          </a:p>
        </p:txBody>
      </p:sp>
      <p:sp>
        <p:nvSpPr>
          <p:cNvPr id="247" name="Google Shape;247;g3c6c9cd5c0a_1_2"/>
          <p:cNvSpPr/>
          <p:nvPr/>
        </p:nvSpPr>
        <p:spPr>
          <a:xfrm>
            <a:off x="3291840" y="914400"/>
            <a:ext cx="2651700" cy="3200400"/>
          </a:xfrm>
          <a:prstGeom prst="rect">
            <a:avLst/>
          </a:prstGeom>
          <a:solidFill>
            <a:srgbClr val="FFFFFF"/>
          </a:solidFill>
          <a:ln cap="flat" cmpd="sng" w="25400">
            <a:solidFill>
              <a:srgbClr val="0D9488"/>
            </a:solidFill>
            <a:prstDash val="solid"/>
            <a:round/>
            <a:headEnd len="sm" w="sm" type="none"/>
            <a:tailEnd len="sm" w="sm" type="none"/>
          </a:ln>
          <a:effectLst>
            <a:outerShdw blurRad="50800" rotWithShape="0" algn="bl" dir="8100000" dist="25400">
              <a:srgbClr val="000000">
                <a:alpha val="121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g3c6c9cd5c0a_1_2"/>
          <p:cNvSpPr/>
          <p:nvPr/>
        </p:nvSpPr>
        <p:spPr>
          <a:xfrm>
            <a:off x="3291840" y="914400"/>
            <a:ext cx="2651700" cy="548700"/>
          </a:xfrm>
          <a:prstGeom prst="rect">
            <a:avLst/>
          </a:prstGeom>
          <a:solidFill>
            <a:srgbClr val="0D948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g3c6c9cd5c0a_1_2"/>
          <p:cNvSpPr/>
          <p:nvPr/>
        </p:nvSpPr>
        <p:spPr>
          <a:xfrm>
            <a:off x="3291840" y="960120"/>
            <a:ext cx="2651700" cy="502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100"/>
              <a:buFont typeface="Arial"/>
              <a:buNone/>
            </a:pPr>
            <a:r>
              <a:rPr b="1" lang="en-US" sz="1100">
                <a:solidFill>
                  <a:srgbClr val="FFFFFF"/>
                </a:solidFill>
                <a:latin typeface="Arial"/>
                <a:ea typeface="Arial"/>
                <a:cs typeface="Arial"/>
                <a:sym typeface="Arial"/>
              </a:rPr>
              <a:t>Backend</a:t>
            </a:r>
            <a:endParaRPr sz="1100">
              <a:solidFill>
                <a:schemeClr val="dk1"/>
              </a:solidFill>
              <a:latin typeface="Calibri"/>
              <a:ea typeface="Calibri"/>
              <a:cs typeface="Calibri"/>
              <a:sym typeface="Calibri"/>
            </a:endParaRPr>
          </a:p>
          <a:p>
            <a:pPr indent="0" lvl="0" marL="0" marR="0" rtl="0" algn="ctr">
              <a:spcBef>
                <a:spcPts val="0"/>
              </a:spcBef>
              <a:spcAft>
                <a:spcPts val="0"/>
              </a:spcAft>
              <a:buClr>
                <a:srgbClr val="FFFFFF"/>
              </a:buClr>
              <a:buSzPts val="1100"/>
              <a:buFont typeface="Arial"/>
              <a:buNone/>
            </a:pPr>
            <a:r>
              <a:rPr b="1" lang="en-US" sz="1100">
                <a:solidFill>
                  <a:srgbClr val="FFFFFF"/>
                </a:solidFill>
                <a:latin typeface="Arial"/>
                <a:ea typeface="Arial"/>
                <a:cs typeface="Arial"/>
                <a:sym typeface="Arial"/>
              </a:rPr>
              <a:t>(Node.js/Python)</a:t>
            </a:r>
            <a:endParaRPr sz="1100">
              <a:solidFill>
                <a:schemeClr val="dk1"/>
              </a:solidFill>
              <a:latin typeface="Calibri"/>
              <a:ea typeface="Calibri"/>
              <a:cs typeface="Calibri"/>
              <a:sym typeface="Calibri"/>
            </a:endParaRPr>
          </a:p>
        </p:txBody>
      </p:sp>
      <p:sp>
        <p:nvSpPr>
          <p:cNvPr id="250" name="Google Shape;250;g3c6c9cd5c0a_1_2"/>
          <p:cNvSpPr/>
          <p:nvPr/>
        </p:nvSpPr>
        <p:spPr>
          <a:xfrm>
            <a:off x="3429000" y="1554480"/>
            <a:ext cx="2377500" cy="274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000"/>
              <a:buFont typeface="Arial"/>
              <a:buNone/>
            </a:pPr>
            <a:r>
              <a:rPr b="1" lang="en-US" sz="1300">
                <a:solidFill>
                  <a:srgbClr val="1E1E1E"/>
                </a:solidFill>
                <a:latin typeface="Arial"/>
                <a:ea typeface="Arial"/>
                <a:cs typeface="Arial"/>
                <a:sym typeface="Arial"/>
              </a:rPr>
              <a:t>You'll build:</a:t>
            </a:r>
            <a:endParaRPr sz="1300">
              <a:solidFill>
                <a:schemeClr val="dk1"/>
              </a:solidFill>
              <a:latin typeface="Calibri"/>
              <a:ea typeface="Calibri"/>
              <a:cs typeface="Calibri"/>
              <a:sym typeface="Calibri"/>
            </a:endParaRPr>
          </a:p>
        </p:txBody>
      </p:sp>
      <p:sp>
        <p:nvSpPr>
          <p:cNvPr id="251" name="Google Shape;251;g3c6c9cd5c0a_1_2"/>
          <p:cNvSpPr/>
          <p:nvPr/>
        </p:nvSpPr>
        <p:spPr>
          <a:xfrm>
            <a:off x="3429000" y="1783080"/>
            <a:ext cx="2377500" cy="1280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API &amp; database</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Seats.aero integration</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Recommendation algo</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000"/>
              <a:buFont typeface="Arial"/>
              <a:buNone/>
            </a:pPr>
            <a:r>
              <a:rPr lang="en-US" sz="1300">
                <a:solidFill>
                  <a:srgbClr val="6B7280"/>
                </a:solidFill>
                <a:latin typeface="Arial"/>
                <a:ea typeface="Arial"/>
                <a:cs typeface="Arial"/>
                <a:sym typeface="Arial"/>
              </a:rPr>
              <a:t>• AI integration</a:t>
            </a:r>
            <a:endParaRPr sz="1300">
              <a:solidFill>
                <a:srgbClr val="6B7280"/>
              </a:solidFill>
              <a:latin typeface="Arial"/>
              <a:ea typeface="Arial"/>
              <a:cs typeface="Arial"/>
              <a:sym typeface="Arial"/>
            </a:endParaRPr>
          </a:p>
          <a:p>
            <a:pPr indent="0" lvl="0" marL="0" marR="0" rtl="0" algn="l">
              <a:spcBef>
                <a:spcPts val="0"/>
              </a:spcBef>
              <a:spcAft>
                <a:spcPts val="0"/>
              </a:spcAft>
              <a:buClr>
                <a:srgbClr val="6B7280"/>
              </a:buClr>
              <a:buSzPts val="1000"/>
              <a:buFont typeface="Arial"/>
              <a:buNone/>
            </a:pPr>
            <a:r>
              <a:rPr lang="en-US" sz="1300">
                <a:solidFill>
                  <a:srgbClr val="6B7280"/>
                </a:solidFill>
              </a:rPr>
              <a:t>Deploying solutions </a:t>
            </a:r>
            <a:endParaRPr sz="1300">
              <a:solidFill>
                <a:srgbClr val="6B7280"/>
              </a:solidFill>
            </a:endParaRPr>
          </a:p>
        </p:txBody>
      </p:sp>
      <p:sp>
        <p:nvSpPr>
          <p:cNvPr id="252" name="Google Shape;252;g3c6c9cd5c0a_1_2"/>
          <p:cNvSpPr/>
          <p:nvPr/>
        </p:nvSpPr>
        <p:spPr>
          <a:xfrm>
            <a:off x="3429000" y="3200400"/>
            <a:ext cx="2377500" cy="731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D9488"/>
              </a:buClr>
              <a:buSzPts val="1000"/>
              <a:buFont typeface="Arial"/>
              <a:buNone/>
            </a:pPr>
            <a:r>
              <a:rPr lang="en-US" sz="1000">
                <a:solidFill>
                  <a:srgbClr val="0D9488"/>
                </a:solidFill>
                <a:latin typeface="Arial"/>
                <a:ea typeface="Arial"/>
                <a:cs typeface="Arial"/>
                <a:sym typeface="Arial"/>
              </a:rPr>
              <a:t>Skills: Node.js, Python</a:t>
            </a:r>
            <a:endParaRPr sz="1000">
              <a:solidFill>
                <a:schemeClr val="dk1"/>
              </a:solidFill>
              <a:latin typeface="Calibri"/>
              <a:ea typeface="Calibri"/>
              <a:cs typeface="Calibri"/>
              <a:sym typeface="Calibri"/>
            </a:endParaRPr>
          </a:p>
        </p:txBody>
      </p:sp>
      <p:sp>
        <p:nvSpPr>
          <p:cNvPr id="253" name="Google Shape;253;g3c6c9cd5c0a_1_2"/>
          <p:cNvSpPr/>
          <p:nvPr/>
        </p:nvSpPr>
        <p:spPr>
          <a:xfrm>
            <a:off x="6126480" y="914400"/>
            <a:ext cx="2651700" cy="3200400"/>
          </a:xfrm>
          <a:prstGeom prst="rect">
            <a:avLst/>
          </a:prstGeom>
          <a:solidFill>
            <a:srgbClr val="FFFFFF"/>
          </a:solidFill>
          <a:ln cap="flat" cmpd="sng" w="25400">
            <a:solidFill>
              <a:srgbClr val="7C3AED"/>
            </a:solidFill>
            <a:prstDash val="solid"/>
            <a:round/>
            <a:headEnd len="sm" w="sm" type="none"/>
            <a:tailEnd len="sm" w="sm" type="none"/>
          </a:ln>
          <a:effectLst>
            <a:outerShdw blurRad="50800" rotWithShape="0" algn="bl" dir="8100000" dist="25400">
              <a:srgbClr val="000000">
                <a:alpha val="1216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g3c6c9cd5c0a_1_2"/>
          <p:cNvSpPr/>
          <p:nvPr/>
        </p:nvSpPr>
        <p:spPr>
          <a:xfrm>
            <a:off x="6126480" y="914400"/>
            <a:ext cx="2651700" cy="548700"/>
          </a:xfrm>
          <a:prstGeom prst="rect">
            <a:avLst/>
          </a:prstGeom>
          <a:solidFill>
            <a:srgbClr val="7C3A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g3c6c9cd5c0a_1_2"/>
          <p:cNvSpPr/>
          <p:nvPr/>
        </p:nvSpPr>
        <p:spPr>
          <a:xfrm>
            <a:off x="6126480" y="960120"/>
            <a:ext cx="2651700" cy="502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100"/>
              <a:buFont typeface="Arial"/>
              <a:buNone/>
            </a:pPr>
            <a:r>
              <a:rPr b="1" lang="en-US" sz="1100">
                <a:solidFill>
                  <a:srgbClr val="FFFFFF"/>
                </a:solidFill>
              </a:rPr>
              <a:t>Data Scientist</a:t>
            </a:r>
            <a:endParaRPr sz="1100">
              <a:solidFill>
                <a:schemeClr val="dk1"/>
              </a:solidFill>
              <a:latin typeface="Calibri"/>
              <a:ea typeface="Calibri"/>
              <a:cs typeface="Calibri"/>
              <a:sym typeface="Calibri"/>
            </a:endParaRPr>
          </a:p>
        </p:txBody>
      </p:sp>
      <p:sp>
        <p:nvSpPr>
          <p:cNvPr id="256" name="Google Shape;256;g3c6c9cd5c0a_1_2"/>
          <p:cNvSpPr/>
          <p:nvPr/>
        </p:nvSpPr>
        <p:spPr>
          <a:xfrm>
            <a:off x="457200" y="4251960"/>
            <a:ext cx="8229600" cy="320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What You'll Gain:</a:t>
            </a:r>
            <a:endParaRPr sz="1400">
              <a:solidFill>
                <a:schemeClr val="dk1"/>
              </a:solidFill>
              <a:latin typeface="Calibri"/>
              <a:ea typeface="Calibri"/>
              <a:cs typeface="Calibri"/>
              <a:sym typeface="Calibri"/>
            </a:endParaRPr>
          </a:p>
        </p:txBody>
      </p:sp>
      <p:sp>
        <p:nvSpPr>
          <p:cNvPr id="257" name="Google Shape;257;g3c6c9cd5c0a_1_2"/>
          <p:cNvSpPr/>
          <p:nvPr/>
        </p:nvSpPr>
        <p:spPr>
          <a:xfrm>
            <a:off x="457200" y="457200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100"/>
              <a:buFont typeface="Arial"/>
              <a:buNone/>
            </a:pPr>
            <a:r>
              <a:rPr b="1" lang="en-US" sz="1100">
                <a:solidFill>
                  <a:srgbClr val="F5A623"/>
                </a:solidFill>
              </a:rPr>
              <a:t>✓ Real AI systems — ML + RAG + LLM     ✓ Complex architecture     ✓ High-impact ownership     ✓ Fast iteration</a:t>
            </a:r>
            <a:endParaRPr b="1" sz="1100">
              <a:solidFill>
                <a:schemeClr val="dk1"/>
              </a:solidFill>
              <a:latin typeface="Calibri"/>
              <a:ea typeface="Calibri"/>
              <a:cs typeface="Calibri"/>
              <a:sym typeface="Calibri"/>
            </a:endParaRPr>
          </a:p>
        </p:txBody>
      </p:sp>
      <p:sp>
        <p:nvSpPr>
          <p:cNvPr id="258" name="Google Shape;258;g3c6c9cd5c0a_1_2"/>
          <p:cNvSpPr/>
          <p:nvPr/>
        </p:nvSpPr>
        <p:spPr>
          <a:xfrm>
            <a:off x="6309300" y="1600030"/>
            <a:ext cx="2377500" cy="274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000"/>
              <a:buFont typeface="Arial"/>
              <a:buNone/>
            </a:pPr>
            <a:r>
              <a:rPr b="1" lang="en-US" sz="1300">
                <a:solidFill>
                  <a:srgbClr val="1E1E1E"/>
                </a:solidFill>
                <a:latin typeface="Arial"/>
                <a:ea typeface="Arial"/>
                <a:cs typeface="Arial"/>
                <a:sym typeface="Arial"/>
              </a:rPr>
              <a:t>You'll build:</a:t>
            </a:r>
            <a:endParaRPr sz="1300">
              <a:solidFill>
                <a:schemeClr val="dk1"/>
              </a:solidFill>
              <a:latin typeface="Calibri"/>
              <a:ea typeface="Calibri"/>
              <a:cs typeface="Calibri"/>
              <a:sym typeface="Calibri"/>
            </a:endParaRPr>
          </a:p>
        </p:txBody>
      </p:sp>
      <p:sp>
        <p:nvSpPr>
          <p:cNvPr id="259" name="Google Shape;259;g3c6c9cd5c0a_1_2"/>
          <p:cNvSpPr/>
          <p:nvPr/>
        </p:nvSpPr>
        <p:spPr>
          <a:xfrm>
            <a:off x="6263550" y="1783068"/>
            <a:ext cx="2377500" cy="1280100"/>
          </a:xfrm>
          <a:prstGeom prst="rect">
            <a:avLst/>
          </a:prstGeom>
          <a:noFill/>
          <a:ln>
            <a:noFill/>
          </a:ln>
        </p:spPr>
        <p:txBody>
          <a:bodyPr anchorCtr="0" anchor="ctr" bIns="45700" lIns="91425" spcFirstLastPara="1" rIns="91425" wrap="square" tIns="45700">
            <a:noAutofit/>
          </a:bodyPr>
          <a:lstStyle/>
          <a:p>
            <a:pPr indent="0" lvl="0" marL="457200" marR="0" rtl="0" algn="l">
              <a:spcBef>
                <a:spcPts val="0"/>
              </a:spcBef>
              <a:spcAft>
                <a:spcPts val="0"/>
              </a:spcAft>
              <a:buNone/>
            </a:pPr>
            <a:r>
              <a:t/>
            </a:r>
            <a:endParaRPr sz="1300">
              <a:solidFill>
                <a:srgbClr val="6B7280"/>
              </a:solidFill>
            </a:endParaRPr>
          </a:p>
          <a:p>
            <a:pPr indent="0" lvl="0" marL="0" marR="0" rtl="0" algn="l">
              <a:lnSpc>
                <a:spcPct val="100000"/>
              </a:lnSpc>
              <a:spcBef>
                <a:spcPts val="0"/>
              </a:spcBef>
              <a:spcAft>
                <a:spcPts val="0"/>
              </a:spcAft>
              <a:buNone/>
            </a:pPr>
            <a:r>
              <a:rPr lang="en-US" sz="1300">
                <a:solidFill>
                  <a:srgbClr val="6B7280"/>
                </a:solidFill>
              </a:rPr>
              <a:t>• </a:t>
            </a:r>
            <a:r>
              <a:rPr lang="en-US" sz="1300">
                <a:solidFill>
                  <a:srgbClr val="6B7280"/>
                </a:solidFill>
              </a:rPr>
              <a:t>ML Algorit</a:t>
            </a:r>
            <a:r>
              <a:rPr lang="en-US" sz="1300">
                <a:solidFill>
                  <a:srgbClr val="6B7280"/>
                </a:solidFill>
              </a:rPr>
              <a:t>hm(XGBoost)</a:t>
            </a:r>
            <a:endParaRPr sz="1300">
              <a:solidFill>
                <a:srgbClr val="6B7280"/>
              </a:solidFill>
            </a:endParaRPr>
          </a:p>
          <a:p>
            <a:pPr indent="0" lvl="0" marL="0" marR="0" rtl="0" algn="l">
              <a:lnSpc>
                <a:spcPct val="100000"/>
              </a:lnSpc>
              <a:spcBef>
                <a:spcPts val="0"/>
              </a:spcBef>
              <a:spcAft>
                <a:spcPts val="0"/>
              </a:spcAft>
              <a:buNone/>
            </a:pPr>
            <a:r>
              <a:rPr lang="en-US" sz="1300">
                <a:solidFill>
                  <a:srgbClr val="6B7280"/>
                </a:solidFill>
              </a:rPr>
              <a:t>• Data Pre-processing </a:t>
            </a:r>
            <a:endParaRPr sz="1300">
              <a:solidFill>
                <a:srgbClr val="6B7280"/>
              </a:solidFill>
            </a:endParaRPr>
          </a:p>
          <a:p>
            <a:pPr indent="0" lvl="0" marL="0" marR="0" rtl="0" algn="l">
              <a:lnSpc>
                <a:spcPct val="100000"/>
              </a:lnSpc>
              <a:spcBef>
                <a:spcPts val="0"/>
              </a:spcBef>
              <a:spcAft>
                <a:spcPts val="0"/>
              </a:spcAft>
              <a:buNone/>
            </a:pPr>
            <a:r>
              <a:rPr lang="en-US" sz="1300">
                <a:solidFill>
                  <a:srgbClr val="6B7280"/>
                </a:solidFill>
              </a:rPr>
              <a:t>• A/B Testing (create synthetic data)</a:t>
            </a:r>
            <a:endParaRPr sz="1300">
              <a:solidFill>
                <a:srgbClr val="6B7280"/>
              </a:solidFill>
            </a:endParaRPr>
          </a:p>
          <a:p>
            <a:pPr indent="0" lvl="0" marL="0" marR="0" rtl="0" algn="l">
              <a:spcBef>
                <a:spcPts val="0"/>
              </a:spcBef>
              <a:spcAft>
                <a:spcPts val="0"/>
              </a:spcAft>
              <a:buClr>
                <a:srgbClr val="6B7280"/>
              </a:buClr>
              <a:buSzPts val="1000"/>
              <a:buFont typeface="Arial"/>
              <a:buNone/>
            </a:pPr>
            <a:r>
              <a:t/>
            </a:r>
            <a:endParaRPr sz="1300">
              <a:solidFill>
                <a:srgbClr val="6B7280"/>
              </a:solidFill>
            </a:endParaRPr>
          </a:p>
          <a:p>
            <a:pPr indent="0" lvl="0" marL="0" marR="0" rtl="0" algn="l">
              <a:spcBef>
                <a:spcPts val="0"/>
              </a:spcBef>
              <a:spcAft>
                <a:spcPts val="0"/>
              </a:spcAft>
              <a:buClr>
                <a:srgbClr val="6B7280"/>
              </a:buClr>
              <a:buSzPts val="1000"/>
              <a:buFont typeface="Arial"/>
              <a:buNone/>
            </a:pPr>
            <a:r>
              <a:t/>
            </a:r>
            <a:endParaRPr sz="1300">
              <a:solidFill>
                <a:srgbClr val="6B728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12"/>
          <p:cNvSpPr/>
          <p:nvPr/>
        </p:nvSpPr>
        <p:spPr>
          <a:xfrm>
            <a:off x="4069080" y="457200"/>
            <a:ext cx="1005840" cy="1005840"/>
          </a:xfrm>
          <a:prstGeom prst="ellipse">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2"/>
          <p:cNvSpPr/>
          <p:nvPr/>
        </p:nvSpPr>
        <p:spPr>
          <a:xfrm>
            <a:off x="4069080" y="594360"/>
            <a:ext cx="1005840" cy="7315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4000"/>
              <a:buFont typeface="Calibri"/>
              <a:buNone/>
            </a:pPr>
            <a:r>
              <a:t/>
            </a:r>
            <a:endParaRPr sz="4000">
              <a:solidFill>
                <a:schemeClr val="dk1"/>
              </a:solidFill>
              <a:latin typeface="Calibri"/>
              <a:ea typeface="Calibri"/>
              <a:cs typeface="Calibri"/>
              <a:sym typeface="Calibri"/>
            </a:endParaRPr>
          </a:p>
        </p:txBody>
      </p:sp>
      <p:sp>
        <p:nvSpPr>
          <p:cNvPr id="267" name="Google Shape;267;p12"/>
          <p:cNvSpPr/>
          <p:nvPr/>
        </p:nvSpPr>
        <p:spPr>
          <a:xfrm>
            <a:off x="457200" y="1645920"/>
            <a:ext cx="8229600" cy="7315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4800"/>
              <a:buFont typeface="Arial Black"/>
              <a:buNone/>
            </a:pPr>
            <a:r>
              <a:rPr b="1" lang="en-US" sz="4800">
                <a:solidFill>
                  <a:schemeClr val="dk1"/>
                </a:solidFill>
                <a:latin typeface="Arial Black"/>
                <a:ea typeface="Arial Black"/>
                <a:cs typeface="Arial Black"/>
                <a:sym typeface="Arial Black"/>
              </a:rPr>
              <a:t>Thank You</a:t>
            </a:r>
            <a:endParaRPr sz="4800">
              <a:solidFill>
                <a:schemeClr val="dk1"/>
              </a:solidFill>
              <a:latin typeface="Calibri"/>
              <a:ea typeface="Calibri"/>
              <a:cs typeface="Calibri"/>
              <a:sym typeface="Calibri"/>
            </a:endParaRPr>
          </a:p>
        </p:txBody>
      </p:sp>
      <p:sp>
        <p:nvSpPr>
          <p:cNvPr id="268" name="Google Shape;268;p12"/>
          <p:cNvSpPr/>
          <p:nvPr/>
        </p:nvSpPr>
        <p:spPr>
          <a:xfrm>
            <a:off x="457200" y="2468880"/>
            <a:ext cx="82296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2400"/>
              <a:buFont typeface="Arial"/>
              <a:buNone/>
            </a:pPr>
            <a:r>
              <a:rPr lang="en-US" sz="2400" u="sng">
                <a:solidFill>
                  <a:schemeClr val="dk1"/>
                </a:solidFill>
                <a:latin typeface="Arial"/>
                <a:ea typeface="Arial"/>
                <a:cs typeface="Arial"/>
                <a:sym typeface="Arial"/>
              </a:rPr>
              <a:t>Questions?</a:t>
            </a:r>
            <a:endParaRPr sz="2400" u="sng">
              <a:solidFill>
                <a:schemeClr val="dk1"/>
              </a:solidFill>
              <a:latin typeface="Calibri"/>
              <a:ea typeface="Calibri"/>
              <a:cs typeface="Calibri"/>
              <a:sym typeface="Calibri"/>
            </a:endParaRPr>
          </a:p>
        </p:txBody>
      </p:sp>
      <p:sp>
        <p:nvSpPr>
          <p:cNvPr id="269" name="Google Shape;269;p12">
            <a:hlinkClick r:id="rId4"/>
          </p:cNvPr>
          <p:cNvSpPr/>
          <p:nvPr/>
        </p:nvSpPr>
        <p:spPr>
          <a:xfrm>
            <a:off x="332050" y="4133400"/>
            <a:ext cx="8229600" cy="36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7C948"/>
              </a:buClr>
              <a:buSzPts val="1600"/>
              <a:buFont typeface="Arial"/>
              <a:buNone/>
            </a:pPr>
            <a:r>
              <a:rPr lang="en-US" sz="1600" u="sng">
                <a:solidFill>
                  <a:srgbClr val="F5A623"/>
                </a:solidFill>
                <a:latin typeface="Arial"/>
                <a:ea typeface="Arial"/>
                <a:cs typeface="Arial"/>
                <a:sym typeface="Arial"/>
                <a:hlinkClick r:id="rId5">
                  <a:extLst>
                    <a:ext uri="{A12FA001-AC4F-418D-AE19-62706E023703}">
                      <ahyp:hlinkClr val="tx"/>
                    </a:ext>
                  </a:extLst>
                </a:hlinkClick>
              </a:rPr>
              <a:t>🌐 rewardwise-app.vercel.app</a:t>
            </a:r>
            <a:endParaRPr sz="1600">
              <a:solidFill>
                <a:srgbClr val="F5A623"/>
              </a:solidFill>
              <a:latin typeface="Calibri"/>
              <a:ea typeface="Calibri"/>
              <a:cs typeface="Calibri"/>
              <a:sym typeface="Calibri"/>
            </a:endParaRPr>
          </a:p>
        </p:txBody>
      </p:sp>
      <p:sp>
        <p:nvSpPr>
          <p:cNvPr id="270" name="Google Shape;270;p12"/>
          <p:cNvSpPr/>
          <p:nvPr/>
        </p:nvSpPr>
        <p:spPr>
          <a:xfrm>
            <a:off x="457200" y="4499150"/>
            <a:ext cx="8229600" cy="365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1400"/>
              <a:buFont typeface="Arial"/>
              <a:buNone/>
            </a:pPr>
            <a:r>
              <a:rPr b="1" i="1" lang="en-US" sz="1400">
                <a:solidFill>
                  <a:schemeClr val="lt1"/>
                </a:solidFill>
              </a:rPr>
              <a:t>RewardWise</a:t>
            </a:r>
            <a:r>
              <a:rPr b="1" i="1" lang="en-US">
                <a:solidFill>
                  <a:schemeClr val="lt1"/>
                </a:solidFill>
              </a:rPr>
              <a:t>, saving you $1000+ in your next Travel adventure!</a:t>
            </a:r>
            <a:endParaRPr b="1" i="1" sz="1400">
              <a:solidFill>
                <a:schemeClr val="lt1"/>
              </a:solidFill>
              <a:latin typeface="Calibri"/>
              <a:ea typeface="Calibri"/>
              <a:cs typeface="Calibri"/>
              <a:sym typeface="Calibri"/>
            </a:endParaRPr>
          </a:p>
        </p:txBody>
      </p:sp>
      <p:pic>
        <p:nvPicPr>
          <p:cNvPr id="271" name="Google Shape;271;p12" title="RewardWise_3.png"/>
          <p:cNvPicPr preferRelativeResize="0"/>
          <p:nvPr/>
        </p:nvPicPr>
        <p:blipFill rotWithShape="1">
          <a:blip r:embed="rId6">
            <a:alphaModFix/>
          </a:blip>
          <a:srcRect b="32279" l="34354" r="33871" t="29587"/>
          <a:stretch/>
        </p:blipFill>
        <p:spPr>
          <a:xfrm>
            <a:off x="4358100" y="815720"/>
            <a:ext cx="427800" cy="2887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6" name="Shape 276"/>
        <p:cNvGrpSpPr/>
        <p:nvPr/>
      </p:nvGrpSpPr>
      <p:grpSpPr>
        <a:xfrm>
          <a:off x="0" y="0"/>
          <a:ext cx="0" cy="0"/>
          <a:chOff x="0" y="0"/>
          <a:chExt cx="0" cy="0"/>
        </a:xfrm>
      </p:grpSpPr>
      <p:sp>
        <p:nvSpPr>
          <p:cNvPr id="277" name="Google Shape;277;p10"/>
          <p:cNvSpPr/>
          <p:nvPr/>
        </p:nvSpPr>
        <p:spPr>
          <a:xfrm>
            <a:off x="457200" y="274325"/>
            <a:ext cx="85704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have we completed so far?</a:t>
            </a:r>
            <a:endParaRPr sz="3600">
              <a:solidFill>
                <a:schemeClr val="dk1"/>
              </a:solidFill>
              <a:latin typeface="Calibri"/>
              <a:ea typeface="Calibri"/>
              <a:cs typeface="Calibri"/>
              <a:sym typeface="Calibri"/>
            </a:endParaRPr>
          </a:p>
        </p:txBody>
      </p:sp>
      <p:sp>
        <p:nvSpPr>
          <p:cNvPr id="278" name="Google Shape;278;p10"/>
          <p:cNvSpPr/>
          <p:nvPr/>
        </p:nvSpPr>
        <p:spPr>
          <a:xfrm>
            <a:off x="457200" y="914400"/>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Market validation survey</a:t>
            </a:r>
            <a:endParaRPr sz="1300">
              <a:solidFill>
                <a:schemeClr val="dk1"/>
              </a:solidFill>
              <a:latin typeface="Calibri"/>
              <a:ea typeface="Calibri"/>
              <a:cs typeface="Calibri"/>
              <a:sym typeface="Calibri"/>
            </a:endParaRPr>
          </a:p>
        </p:txBody>
      </p:sp>
      <p:sp>
        <p:nvSpPr>
          <p:cNvPr id="279" name="Google Shape;279;p10"/>
          <p:cNvSpPr/>
          <p:nvPr/>
        </p:nvSpPr>
        <p:spPr>
          <a:xfrm>
            <a:off x="4114800" y="914400"/>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39 responses, key insights validated</a:t>
            </a:r>
            <a:endParaRPr sz="1100">
              <a:solidFill>
                <a:schemeClr val="dk1"/>
              </a:solidFill>
              <a:latin typeface="Calibri"/>
              <a:ea typeface="Calibri"/>
              <a:cs typeface="Calibri"/>
              <a:sym typeface="Calibri"/>
            </a:endParaRPr>
          </a:p>
        </p:txBody>
      </p:sp>
      <p:sp>
        <p:nvSpPr>
          <p:cNvPr id="280" name="Google Shape;280;p10"/>
          <p:cNvSpPr/>
          <p:nvPr/>
        </p:nvSpPr>
        <p:spPr>
          <a:xfrm>
            <a:off x="457200" y="1389888"/>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Competitive analysis</a:t>
            </a:r>
            <a:endParaRPr sz="1300">
              <a:solidFill>
                <a:schemeClr val="dk1"/>
              </a:solidFill>
              <a:latin typeface="Calibri"/>
              <a:ea typeface="Calibri"/>
              <a:cs typeface="Calibri"/>
              <a:sym typeface="Calibri"/>
            </a:endParaRPr>
          </a:p>
        </p:txBody>
      </p:sp>
      <p:sp>
        <p:nvSpPr>
          <p:cNvPr id="281" name="Google Shape;281;p10"/>
          <p:cNvSpPr/>
          <p:nvPr/>
        </p:nvSpPr>
        <p:spPr>
          <a:xfrm>
            <a:off x="4114800" y="1389888"/>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Point.me, </a:t>
            </a:r>
            <a:r>
              <a:rPr lang="en-US" sz="1100">
                <a:solidFill>
                  <a:srgbClr val="6B7280"/>
                </a:solidFill>
              </a:rPr>
              <a:t>Points Yeah</a:t>
            </a:r>
            <a:r>
              <a:rPr lang="en-US" sz="1100">
                <a:solidFill>
                  <a:srgbClr val="6B7280"/>
                </a:solidFill>
                <a:latin typeface="Arial"/>
                <a:ea typeface="Arial"/>
                <a:cs typeface="Arial"/>
                <a:sym typeface="Arial"/>
              </a:rPr>
              <a:t>, Gondola, Hopper</a:t>
            </a:r>
            <a:endParaRPr sz="1100">
              <a:solidFill>
                <a:schemeClr val="dk1"/>
              </a:solidFill>
              <a:latin typeface="Calibri"/>
              <a:ea typeface="Calibri"/>
              <a:cs typeface="Calibri"/>
              <a:sym typeface="Calibri"/>
            </a:endParaRPr>
          </a:p>
        </p:txBody>
      </p:sp>
      <p:sp>
        <p:nvSpPr>
          <p:cNvPr id="282" name="Google Shape;282;p10"/>
          <p:cNvSpPr/>
          <p:nvPr/>
        </p:nvSpPr>
        <p:spPr>
          <a:xfrm>
            <a:off x="457200" y="1865376"/>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AI architecture defined</a:t>
            </a:r>
            <a:endParaRPr sz="1300">
              <a:solidFill>
                <a:schemeClr val="dk1"/>
              </a:solidFill>
              <a:latin typeface="Calibri"/>
              <a:ea typeface="Calibri"/>
              <a:cs typeface="Calibri"/>
              <a:sym typeface="Calibri"/>
            </a:endParaRPr>
          </a:p>
        </p:txBody>
      </p:sp>
      <p:sp>
        <p:nvSpPr>
          <p:cNvPr id="283" name="Google Shape;283;p10"/>
          <p:cNvSpPr/>
          <p:nvPr/>
        </p:nvSpPr>
        <p:spPr>
          <a:xfrm>
            <a:off x="4114800" y="1865376"/>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ML + LLM + Agents + RAG stack</a:t>
            </a:r>
            <a:endParaRPr sz="1100">
              <a:solidFill>
                <a:schemeClr val="dk1"/>
              </a:solidFill>
              <a:latin typeface="Calibri"/>
              <a:ea typeface="Calibri"/>
              <a:cs typeface="Calibri"/>
              <a:sym typeface="Calibri"/>
            </a:endParaRPr>
          </a:p>
        </p:txBody>
      </p:sp>
      <p:sp>
        <p:nvSpPr>
          <p:cNvPr id="284" name="Google Shape;284;p10"/>
          <p:cNvSpPr/>
          <p:nvPr/>
        </p:nvSpPr>
        <p:spPr>
          <a:xfrm>
            <a:off x="457200" y="2340864"/>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User flows documented</a:t>
            </a:r>
            <a:endParaRPr sz="1300">
              <a:solidFill>
                <a:schemeClr val="dk1"/>
              </a:solidFill>
              <a:latin typeface="Calibri"/>
              <a:ea typeface="Calibri"/>
              <a:cs typeface="Calibri"/>
              <a:sym typeface="Calibri"/>
            </a:endParaRPr>
          </a:p>
        </p:txBody>
      </p:sp>
      <p:sp>
        <p:nvSpPr>
          <p:cNvPr id="285" name="Google Shape;285;p10"/>
          <p:cNvSpPr/>
          <p:nvPr/>
        </p:nvSpPr>
        <p:spPr>
          <a:xfrm>
            <a:off x="4114800" y="2340864"/>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12 flows with ML model specs</a:t>
            </a:r>
            <a:endParaRPr sz="1100">
              <a:solidFill>
                <a:schemeClr val="dk1"/>
              </a:solidFill>
              <a:latin typeface="Calibri"/>
              <a:ea typeface="Calibri"/>
              <a:cs typeface="Calibri"/>
              <a:sym typeface="Calibri"/>
            </a:endParaRPr>
          </a:p>
        </p:txBody>
      </p:sp>
      <p:sp>
        <p:nvSpPr>
          <p:cNvPr id="286" name="Google Shape;286;p10"/>
          <p:cNvSpPr/>
          <p:nvPr/>
        </p:nvSpPr>
        <p:spPr>
          <a:xfrm>
            <a:off x="457200" y="2816352"/>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Technology matrix</a:t>
            </a:r>
            <a:endParaRPr sz="1300">
              <a:solidFill>
                <a:schemeClr val="dk1"/>
              </a:solidFill>
              <a:latin typeface="Calibri"/>
              <a:ea typeface="Calibri"/>
              <a:cs typeface="Calibri"/>
              <a:sym typeface="Calibri"/>
            </a:endParaRPr>
          </a:p>
        </p:txBody>
      </p:sp>
      <p:sp>
        <p:nvSpPr>
          <p:cNvPr id="287" name="Google Shape;287;p10"/>
          <p:cNvSpPr/>
          <p:nvPr/>
        </p:nvSpPr>
        <p:spPr>
          <a:xfrm>
            <a:off x="4114800" y="2816352"/>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5 features prioritized (P0, P0.5, P1)</a:t>
            </a:r>
            <a:endParaRPr sz="1100">
              <a:solidFill>
                <a:schemeClr val="dk1"/>
              </a:solidFill>
              <a:latin typeface="Calibri"/>
              <a:ea typeface="Calibri"/>
              <a:cs typeface="Calibri"/>
              <a:sym typeface="Calibri"/>
            </a:endParaRPr>
          </a:p>
        </p:txBody>
      </p:sp>
      <p:sp>
        <p:nvSpPr>
          <p:cNvPr id="288" name="Google Shape;288;p10"/>
          <p:cNvSpPr/>
          <p:nvPr/>
        </p:nvSpPr>
        <p:spPr>
          <a:xfrm>
            <a:off x="457200" y="3291840"/>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Prototype to play with</a:t>
            </a:r>
            <a:endParaRPr sz="1300">
              <a:solidFill>
                <a:schemeClr val="dk1"/>
              </a:solidFill>
              <a:latin typeface="Calibri"/>
              <a:ea typeface="Calibri"/>
              <a:cs typeface="Calibri"/>
              <a:sym typeface="Calibri"/>
            </a:endParaRPr>
          </a:p>
        </p:txBody>
      </p:sp>
      <p:sp>
        <p:nvSpPr>
          <p:cNvPr id="289" name="Google Shape;289;p10"/>
          <p:cNvSpPr/>
          <p:nvPr/>
        </p:nvSpPr>
        <p:spPr>
          <a:xfrm>
            <a:off x="4114800" y="3291840"/>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rewardwise-app.vercel.app</a:t>
            </a:r>
            <a:endParaRPr sz="1100">
              <a:solidFill>
                <a:schemeClr val="dk1"/>
              </a:solidFill>
              <a:latin typeface="Calibri"/>
              <a:ea typeface="Calibri"/>
              <a:cs typeface="Calibri"/>
              <a:sym typeface="Calibri"/>
            </a:endParaRPr>
          </a:p>
        </p:txBody>
      </p:sp>
      <p:sp>
        <p:nvSpPr>
          <p:cNvPr id="290" name="Google Shape;290;p10"/>
          <p:cNvSpPr/>
          <p:nvPr/>
        </p:nvSpPr>
        <p:spPr>
          <a:xfrm>
            <a:off x="457200" y="4242816"/>
            <a:ext cx="36576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b="1" lang="en-US" sz="1300">
                <a:solidFill>
                  <a:srgbClr val="1E1E1E"/>
                </a:solidFill>
                <a:latin typeface="Arial"/>
                <a:ea typeface="Arial"/>
                <a:cs typeface="Arial"/>
                <a:sym typeface="Arial"/>
              </a:rPr>
              <a:t>🔜  MVP development</a:t>
            </a:r>
            <a:endParaRPr sz="1300">
              <a:solidFill>
                <a:schemeClr val="dk1"/>
              </a:solidFill>
              <a:latin typeface="Calibri"/>
              <a:ea typeface="Calibri"/>
              <a:cs typeface="Calibri"/>
              <a:sym typeface="Calibri"/>
            </a:endParaRPr>
          </a:p>
        </p:txBody>
      </p:sp>
      <p:sp>
        <p:nvSpPr>
          <p:cNvPr id="291" name="Google Shape;291;p10"/>
          <p:cNvSpPr/>
          <p:nvPr/>
        </p:nvSpPr>
        <p:spPr>
          <a:xfrm>
            <a:off x="4114800" y="4242816"/>
            <a:ext cx="4572000" cy="4114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Starting post team match</a:t>
            </a:r>
            <a:endParaRPr sz="11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6" name="Shape 296"/>
        <p:cNvGrpSpPr/>
        <p:nvPr/>
      </p:nvGrpSpPr>
      <p:grpSpPr>
        <a:xfrm>
          <a:off x="0" y="0"/>
          <a:ext cx="0" cy="0"/>
          <a:chOff x="0" y="0"/>
          <a:chExt cx="0" cy="0"/>
        </a:xfrm>
      </p:grpSpPr>
      <p:sp>
        <p:nvSpPr>
          <p:cNvPr id="297" name="Google Shape;297;p13"/>
          <p:cNvSpPr/>
          <p:nvPr/>
        </p:nvSpPr>
        <p:spPr>
          <a:xfrm>
            <a:off x="45720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2800"/>
              <a:buFont typeface="Arial Black"/>
              <a:buNone/>
            </a:pPr>
            <a:r>
              <a:rPr b="1" lang="en-US" sz="2800">
                <a:solidFill>
                  <a:srgbClr val="1E1E1E"/>
                </a:solidFill>
                <a:latin typeface="Arial Black"/>
                <a:ea typeface="Arial Black"/>
                <a:cs typeface="Arial Black"/>
                <a:sym typeface="Arial Black"/>
              </a:rPr>
              <a:t>Appendix: Technical Architecture</a:t>
            </a:r>
            <a:endParaRPr sz="2800">
              <a:solidFill>
                <a:schemeClr val="dk1"/>
              </a:solidFill>
              <a:latin typeface="Calibri"/>
              <a:ea typeface="Calibri"/>
              <a:cs typeface="Calibri"/>
              <a:sym typeface="Calibri"/>
            </a:endParaRPr>
          </a:p>
        </p:txBody>
      </p:sp>
      <p:sp>
        <p:nvSpPr>
          <p:cNvPr id="298" name="Google Shape;298;p13"/>
          <p:cNvSpPr/>
          <p:nvPr/>
        </p:nvSpPr>
        <p:spPr>
          <a:xfrm>
            <a:off x="457200" y="914400"/>
            <a:ext cx="8229600" cy="73152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13"/>
          <p:cNvSpPr/>
          <p:nvPr/>
        </p:nvSpPr>
        <p:spPr>
          <a:xfrm>
            <a:off x="640080" y="1097280"/>
            <a:ext cx="78638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lang="en-US" sz="1200">
                <a:solidFill>
                  <a:srgbClr val="1E1E1E"/>
                </a:solidFill>
                <a:latin typeface="Arial"/>
                <a:ea typeface="Arial"/>
                <a:cs typeface="Arial"/>
                <a:sym typeface="Arial"/>
              </a:rPr>
              <a:t>Frontend (Vercel): React + Tailwind CSS + React Router + Axios</a:t>
            </a:r>
            <a:endParaRPr sz="1200">
              <a:solidFill>
                <a:schemeClr val="dk1"/>
              </a:solidFill>
              <a:latin typeface="Calibri"/>
              <a:ea typeface="Calibri"/>
              <a:cs typeface="Calibri"/>
              <a:sym typeface="Calibri"/>
            </a:endParaRPr>
          </a:p>
        </p:txBody>
      </p:sp>
      <p:sp>
        <p:nvSpPr>
          <p:cNvPr id="300" name="Google Shape;300;p13"/>
          <p:cNvSpPr/>
          <p:nvPr/>
        </p:nvSpPr>
        <p:spPr>
          <a:xfrm>
            <a:off x="457200" y="1828800"/>
            <a:ext cx="8229600" cy="914400"/>
          </a:xfrm>
          <a:prstGeom prst="rect">
            <a:avLst/>
          </a:prstGeom>
          <a:solidFill>
            <a:srgbClr val="DBEAF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3"/>
          <p:cNvSpPr/>
          <p:nvPr/>
        </p:nvSpPr>
        <p:spPr>
          <a:xfrm>
            <a:off x="640080" y="2011680"/>
            <a:ext cx="786384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lang="en-US" sz="1200">
                <a:solidFill>
                  <a:srgbClr val="1E1E1E"/>
                </a:solidFill>
                <a:latin typeface="Arial"/>
                <a:ea typeface="Arial"/>
                <a:cs typeface="Arial"/>
                <a:sym typeface="Arial"/>
              </a:rPr>
              <a:t>Backend (Railway/Render): Node.js + Express | Auth Service (JWT) | Value Engine | Award Chart Service</a:t>
            </a:r>
            <a:endParaRPr sz="1200">
              <a:solidFill>
                <a:schemeClr val="dk1"/>
              </a:solidFill>
              <a:latin typeface="Calibri"/>
              <a:ea typeface="Calibri"/>
              <a:cs typeface="Calibri"/>
              <a:sym typeface="Calibri"/>
            </a:endParaRPr>
          </a:p>
        </p:txBody>
      </p:sp>
      <p:sp>
        <p:nvSpPr>
          <p:cNvPr id="302" name="Google Shape;302;p13"/>
          <p:cNvSpPr/>
          <p:nvPr/>
        </p:nvSpPr>
        <p:spPr>
          <a:xfrm>
            <a:off x="457200" y="2926080"/>
            <a:ext cx="3931920" cy="731520"/>
          </a:xfrm>
          <a:prstGeom prst="rect">
            <a:avLst/>
          </a:prstGeom>
          <a:solidFill>
            <a:srgbClr val="DCFC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3"/>
          <p:cNvSpPr/>
          <p:nvPr/>
        </p:nvSpPr>
        <p:spPr>
          <a:xfrm>
            <a:off x="640080" y="310896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lang="en-US" sz="1200">
                <a:solidFill>
                  <a:srgbClr val="1E1E1E"/>
                </a:solidFill>
                <a:latin typeface="Arial"/>
                <a:ea typeface="Arial"/>
                <a:cs typeface="Arial"/>
                <a:sym typeface="Arial"/>
              </a:rPr>
              <a:t>Database: Supabase PostgreSQL</a:t>
            </a:r>
            <a:endParaRPr sz="1200">
              <a:solidFill>
                <a:schemeClr val="dk1"/>
              </a:solidFill>
              <a:latin typeface="Calibri"/>
              <a:ea typeface="Calibri"/>
              <a:cs typeface="Calibri"/>
              <a:sym typeface="Calibri"/>
            </a:endParaRPr>
          </a:p>
        </p:txBody>
      </p:sp>
      <p:sp>
        <p:nvSpPr>
          <p:cNvPr id="304" name="Google Shape;304;p13"/>
          <p:cNvSpPr/>
          <p:nvPr/>
        </p:nvSpPr>
        <p:spPr>
          <a:xfrm>
            <a:off x="4572000" y="2926080"/>
            <a:ext cx="4114800" cy="731520"/>
          </a:xfrm>
          <a:prstGeom prst="rect">
            <a:avLst/>
          </a:prstGeom>
          <a:solidFill>
            <a:srgbClr val="FEF3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3"/>
          <p:cNvSpPr/>
          <p:nvPr/>
        </p:nvSpPr>
        <p:spPr>
          <a:xfrm>
            <a:off x="4754880" y="3108960"/>
            <a:ext cx="37490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lang="en-US" sz="1200">
                <a:solidFill>
                  <a:srgbClr val="1E1E1E"/>
                </a:solidFill>
                <a:latin typeface="Arial"/>
                <a:ea typeface="Arial"/>
                <a:cs typeface="Arial"/>
                <a:sym typeface="Arial"/>
              </a:rPr>
              <a:t>AI &amp; ML: Recommendation Engine + Custom Algorithm</a:t>
            </a:r>
            <a:endParaRPr sz="1200">
              <a:solidFill>
                <a:schemeClr val="dk1"/>
              </a:solidFill>
              <a:latin typeface="Calibri"/>
              <a:ea typeface="Calibri"/>
              <a:cs typeface="Calibri"/>
              <a:sym typeface="Calibri"/>
            </a:endParaRPr>
          </a:p>
        </p:txBody>
      </p:sp>
      <p:sp>
        <p:nvSpPr>
          <p:cNvPr id="306" name="Google Shape;306;p13"/>
          <p:cNvSpPr/>
          <p:nvPr/>
        </p:nvSpPr>
        <p:spPr>
          <a:xfrm>
            <a:off x="457200" y="3840480"/>
            <a:ext cx="8229600" cy="54864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3"/>
          <p:cNvSpPr/>
          <p:nvPr/>
        </p:nvSpPr>
        <p:spPr>
          <a:xfrm>
            <a:off x="640080" y="3977640"/>
            <a:ext cx="78638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Deployment: Vercel (FE) + Railway/Render (BE) + Supabase (DB) + Claude API / GPT-4</a:t>
            </a:r>
            <a:endParaRPr sz="11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2" name="Shape 312"/>
        <p:cNvGrpSpPr/>
        <p:nvPr/>
      </p:nvGrpSpPr>
      <p:grpSpPr>
        <a:xfrm>
          <a:off x="0" y="0"/>
          <a:ext cx="0" cy="0"/>
          <a:chOff x="0" y="0"/>
          <a:chExt cx="0" cy="0"/>
        </a:xfrm>
      </p:grpSpPr>
      <p:sp>
        <p:nvSpPr>
          <p:cNvPr id="313" name="Google Shape;313;g3c6c9cd5c0a_8_0"/>
          <p:cNvSpPr/>
          <p:nvPr/>
        </p:nvSpPr>
        <p:spPr>
          <a:xfrm>
            <a:off x="457200" y="27432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2800"/>
              <a:buFont typeface="Arial Black"/>
              <a:buNone/>
            </a:pPr>
            <a:r>
              <a:rPr b="1" lang="en-US" sz="2800">
                <a:solidFill>
                  <a:srgbClr val="1E1E1E"/>
                </a:solidFill>
                <a:latin typeface="Arial Black"/>
                <a:ea typeface="Arial Black"/>
                <a:cs typeface="Arial Black"/>
                <a:sym typeface="Arial Black"/>
              </a:rPr>
              <a:t>App Prototype</a:t>
            </a:r>
            <a:endParaRPr sz="2800">
              <a:solidFill>
                <a:schemeClr val="dk1"/>
              </a:solidFill>
              <a:latin typeface="Calibri"/>
              <a:ea typeface="Calibri"/>
              <a:cs typeface="Calibri"/>
              <a:sym typeface="Calibri"/>
            </a:endParaRPr>
          </a:p>
        </p:txBody>
      </p:sp>
      <p:pic>
        <p:nvPicPr>
          <p:cNvPr id="314" name="Google Shape;314;g3c6c9cd5c0a_8_0" title="Home page.jpg"/>
          <p:cNvPicPr preferRelativeResize="0"/>
          <p:nvPr/>
        </p:nvPicPr>
        <p:blipFill>
          <a:blip r:embed="rId3">
            <a:alphaModFix/>
          </a:blip>
          <a:stretch>
            <a:fillRect/>
          </a:stretch>
        </p:blipFill>
        <p:spPr>
          <a:xfrm>
            <a:off x="5188775" y="862495"/>
            <a:ext cx="1894508" cy="4107177"/>
          </a:xfrm>
          <a:prstGeom prst="rect">
            <a:avLst/>
          </a:prstGeom>
          <a:noFill/>
          <a:ln cap="flat" cmpd="sng" w="28575">
            <a:solidFill>
              <a:schemeClr val="dk1"/>
            </a:solidFill>
            <a:prstDash val="solid"/>
            <a:round/>
            <a:headEnd len="sm" w="sm" type="none"/>
            <a:tailEnd len="sm" w="sm" type="none"/>
          </a:ln>
        </p:spPr>
      </p:pic>
      <p:pic>
        <p:nvPicPr>
          <p:cNvPr id="315" name="Google Shape;315;g3c6c9cd5c0a_8_0" title="Sign up.jpg"/>
          <p:cNvPicPr preferRelativeResize="0"/>
          <p:nvPr/>
        </p:nvPicPr>
        <p:blipFill>
          <a:blip r:embed="rId4">
            <a:alphaModFix/>
          </a:blip>
          <a:stretch>
            <a:fillRect/>
          </a:stretch>
        </p:blipFill>
        <p:spPr>
          <a:xfrm>
            <a:off x="2850525" y="862495"/>
            <a:ext cx="1895160" cy="4107182"/>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 name="Shape 24"/>
        <p:cNvGrpSpPr/>
        <p:nvPr/>
      </p:nvGrpSpPr>
      <p:grpSpPr>
        <a:xfrm>
          <a:off x="0" y="0"/>
          <a:ext cx="0" cy="0"/>
          <a:chOff x="0" y="0"/>
          <a:chExt cx="0" cy="0"/>
        </a:xfrm>
      </p:grpSpPr>
      <p:sp>
        <p:nvSpPr>
          <p:cNvPr id="25" name="Google Shape;25;p2"/>
          <p:cNvSpPr/>
          <p:nvPr/>
        </p:nvSpPr>
        <p:spPr>
          <a:xfrm>
            <a:off x="0" y="274325"/>
            <a:ext cx="90507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the Problem we’re solving?</a:t>
            </a:r>
            <a:endParaRPr sz="3600">
              <a:solidFill>
                <a:schemeClr val="dk1"/>
              </a:solidFill>
              <a:latin typeface="Calibri"/>
              <a:ea typeface="Calibri"/>
              <a:cs typeface="Calibri"/>
              <a:sym typeface="Calibri"/>
            </a:endParaRPr>
          </a:p>
        </p:txBody>
      </p:sp>
      <p:sp>
        <p:nvSpPr>
          <p:cNvPr id="26" name="Google Shape;26;p2"/>
          <p:cNvSpPr/>
          <p:nvPr/>
        </p:nvSpPr>
        <p:spPr>
          <a:xfrm>
            <a:off x="457200" y="1005840"/>
            <a:ext cx="2011680" cy="1645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2"/>
          <p:cNvSpPr/>
          <p:nvPr/>
        </p:nvSpPr>
        <p:spPr>
          <a:xfrm>
            <a:off x="457200" y="1005840"/>
            <a:ext cx="2011680" cy="73152"/>
          </a:xfrm>
          <a:prstGeom prst="rect">
            <a:avLst/>
          </a:prstGeom>
          <a:solidFill>
            <a:srgbClr val="DC262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2"/>
          <p:cNvSpPr/>
          <p:nvPr/>
        </p:nvSpPr>
        <p:spPr>
          <a:xfrm>
            <a:off x="457200" y="1188720"/>
            <a:ext cx="20116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DC2626"/>
              </a:buClr>
              <a:buSzPts val="3200"/>
              <a:buFont typeface="Arial Black"/>
              <a:buNone/>
            </a:pPr>
            <a:r>
              <a:rPr b="1" lang="en-US" sz="3200">
                <a:solidFill>
                  <a:srgbClr val="DC2626"/>
                </a:solidFill>
                <a:latin typeface="Arial Black"/>
                <a:ea typeface="Arial Black"/>
                <a:cs typeface="Arial Black"/>
                <a:sym typeface="Arial Black"/>
              </a:rPr>
              <a:t>$5.4B</a:t>
            </a:r>
            <a:endParaRPr sz="3200">
              <a:solidFill>
                <a:schemeClr val="dk1"/>
              </a:solidFill>
              <a:latin typeface="Calibri"/>
              <a:ea typeface="Calibri"/>
              <a:cs typeface="Calibri"/>
              <a:sym typeface="Calibri"/>
            </a:endParaRPr>
          </a:p>
        </p:txBody>
      </p:sp>
      <p:sp>
        <p:nvSpPr>
          <p:cNvPr id="29" name="Google Shape;29;p2"/>
          <p:cNvSpPr/>
          <p:nvPr/>
        </p:nvSpPr>
        <p:spPr>
          <a:xfrm>
            <a:off x="548640" y="1828800"/>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Points wasted annually by US travelers</a:t>
            </a:r>
            <a:endParaRPr sz="1100">
              <a:solidFill>
                <a:schemeClr val="dk1"/>
              </a:solidFill>
              <a:latin typeface="Calibri"/>
              <a:ea typeface="Calibri"/>
              <a:cs typeface="Calibri"/>
              <a:sym typeface="Calibri"/>
            </a:endParaRPr>
          </a:p>
        </p:txBody>
      </p:sp>
      <p:sp>
        <p:nvSpPr>
          <p:cNvPr id="30" name="Google Shape;30;p2"/>
          <p:cNvSpPr/>
          <p:nvPr/>
        </p:nvSpPr>
        <p:spPr>
          <a:xfrm>
            <a:off x="2606040" y="1005840"/>
            <a:ext cx="2011680" cy="1645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 name="Google Shape;31;p2"/>
          <p:cNvSpPr/>
          <p:nvPr/>
        </p:nvSpPr>
        <p:spPr>
          <a:xfrm>
            <a:off x="2606040" y="1005840"/>
            <a:ext cx="2011680" cy="73152"/>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2"/>
          <p:cNvSpPr/>
          <p:nvPr/>
        </p:nvSpPr>
        <p:spPr>
          <a:xfrm>
            <a:off x="2606040" y="1188720"/>
            <a:ext cx="20116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3200"/>
              <a:buFont typeface="Arial Black"/>
              <a:buNone/>
            </a:pPr>
            <a:r>
              <a:rPr b="1" lang="en-US" sz="3200">
                <a:solidFill>
                  <a:srgbClr val="F5A623"/>
                </a:solidFill>
                <a:latin typeface="Arial Black"/>
                <a:ea typeface="Arial Black"/>
                <a:cs typeface="Arial Black"/>
                <a:sym typeface="Arial Black"/>
              </a:rPr>
              <a:t>8 hrs</a:t>
            </a:r>
            <a:endParaRPr sz="3200">
              <a:solidFill>
                <a:schemeClr val="dk1"/>
              </a:solidFill>
              <a:latin typeface="Calibri"/>
              <a:ea typeface="Calibri"/>
              <a:cs typeface="Calibri"/>
              <a:sym typeface="Calibri"/>
            </a:endParaRPr>
          </a:p>
        </p:txBody>
      </p:sp>
      <p:sp>
        <p:nvSpPr>
          <p:cNvPr id="33" name="Google Shape;33;p2"/>
          <p:cNvSpPr/>
          <p:nvPr/>
        </p:nvSpPr>
        <p:spPr>
          <a:xfrm>
            <a:off x="2697480" y="1828800"/>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Average research time per trip</a:t>
            </a:r>
            <a:endParaRPr sz="1100">
              <a:solidFill>
                <a:schemeClr val="dk1"/>
              </a:solidFill>
              <a:latin typeface="Calibri"/>
              <a:ea typeface="Calibri"/>
              <a:cs typeface="Calibri"/>
              <a:sym typeface="Calibri"/>
            </a:endParaRPr>
          </a:p>
        </p:txBody>
      </p:sp>
      <p:sp>
        <p:nvSpPr>
          <p:cNvPr id="34" name="Google Shape;34;p2"/>
          <p:cNvSpPr/>
          <p:nvPr/>
        </p:nvSpPr>
        <p:spPr>
          <a:xfrm>
            <a:off x="4754880" y="1005840"/>
            <a:ext cx="2011680" cy="1645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 name="Google Shape;35;p2"/>
          <p:cNvSpPr/>
          <p:nvPr/>
        </p:nvSpPr>
        <p:spPr>
          <a:xfrm>
            <a:off x="4754880" y="1005840"/>
            <a:ext cx="2011680" cy="73152"/>
          </a:xfrm>
          <a:prstGeom prst="rect">
            <a:avLst/>
          </a:prstGeom>
          <a:solidFill>
            <a:srgbClr val="7C3AE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 name="Google Shape;36;p2"/>
          <p:cNvSpPr/>
          <p:nvPr/>
        </p:nvSpPr>
        <p:spPr>
          <a:xfrm>
            <a:off x="4754880" y="1188720"/>
            <a:ext cx="20116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7C3AED"/>
              </a:buClr>
              <a:buSzPts val="3200"/>
              <a:buFont typeface="Arial Black"/>
              <a:buNone/>
            </a:pPr>
            <a:r>
              <a:rPr b="1" lang="en-US" sz="3200">
                <a:solidFill>
                  <a:srgbClr val="7C3AED"/>
                </a:solidFill>
                <a:latin typeface="Arial Black"/>
                <a:ea typeface="Arial Black"/>
                <a:cs typeface="Arial Black"/>
                <a:sym typeface="Arial Black"/>
              </a:rPr>
              <a:t>57%</a:t>
            </a:r>
            <a:endParaRPr sz="3200">
              <a:solidFill>
                <a:schemeClr val="dk1"/>
              </a:solidFill>
              <a:latin typeface="Calibri"/>
              <a:ea typeface="Calibri"/>
              <a:cs typeface="Calibri"/>
              <a:sym typeface="Calibri"/>
            </a:endParaRPr>
          </a:p>
        </p:txBody>
      </p:sp>
      <p:sp>
        <p:nvSpPr>
          <p:cNvPr id="37" name="Google Shape;37;p2"/>
          <p:cNvSpPr/>
          <p:nvPr/>
        </p:nvSpPr>
        <p:spPr>
          <a:xfrm>
            <a:off x="4846320" y="1828800"/>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Feel overwhelmed by options</a:t>
            </a:r>
            <a:endParaRPr sz="1100">
              <a:solidFill>
                <a:schemeClr val="dk1"/>
              </a:solidFill>
              <a:latin typeface="Calibri"/>
              <a:ea typeface="Calibri"/>
              <a:cs typeface="Calibri"/>
              <a:sym typeface="Calibri"/>
            </a:endParaRPr>
          </a:p>
        </p:txBody>
      </p:sp>
      <p:sp>
        <p:nvSpPr>
          <p:cNvPr id="38" name="Google Shape;38;p2"/>
          <p:cNvSpPr/>
          <p:nvPr/>
        </p:nvSpPr>
        <p:spPr>
          <a:xfrm>
            <a:off x="6903720" y="1005840"/>
            <a:ext cx="2011680" cy="1645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 name="Google Shape;39;p2"/>
          <p:cNvSpPr/>
          <p:nvPr/>
        </p:nvSpPr>
        <p:spPr>
          <a:xfrm>
            <a:off x="6903720" y="1005840"/>
            <a:ext cx="2011680" cy="73152"/>
          </a:xfrm>
          <a:prstGeom prst="rect">
            <a:avLst/>
          </a:prstGeom>
          <a:solidFill>
            <a:srgbClr val="0D948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 name="Google Shape;40;p2"/>
          <p:cNvSpPr/>
          <p:nvPr/>
        </p:nvSpPr>
        <p:spPr>
          <a:xfrm>
            <a:off x="6903720" y="1188720"/>
            <a:ext cx="201168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D9488"/>
              </a:buClr>
              <a:buSzPts val="3200"/>
              <a:buFont typeface="Arial Black"/>
              <a:buNone/>
            </a:pPr>
            <a:r>
              <a:rPr b="1" lang="en-US" sz="3200">
                <a:solidFill>
                  <a:srgbClr val="0D9488"/>
                </a:solidFill>
                <a:latin typeface="Arial Black"/>
                <a:ea typeface="Arial Black"/>
                <a:cs typeface="Arial Black"/>
                <a:sym typeface="Arial Black"/>
              </a:rPr>
              <a:t>47</a:t>
            </a:r>
            <a:endParaRPr sz="3200">
              <a:solidFill>
                <a:schemeClr val="dk1"/>
              </a:solidFill>
              <a:latin typeface="Calibri"/>
              <a:ea typeface="Calibri"/>
              <a:cs typeface="Calibri"/>
              <a:sym typeface="Calibri"/>
            </a:endParaRPr>
          </a:p>
        </p:txBody>
      </p:sp>
      <p:sp>
        <p:nvSpPr>
          <p:cNvPr id="41" name="Google Shape;41;p2"/>
          <p:cNvSpPr/>
          <p:nvPr/>
        </p:nvSpPr>
        <p:spPr>
          <a:xfrm>
            <a:off x="6995160" y="1828800"/>
            <a:ext cx="1828800" cy="7315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Options shown — zero recommendations</a:t>
            </a:r>
            <a:endParaRPr sz="1100">
              <a:solidFill>
                <a:schemeClr val="dk1"/>
              </a:solidFill>
              <a:latin typeface="Calibri"/>
              <a:ea typeface="Calibri"/>
              <a:cs typeface="Calibri"/>
              <a:sym typeface="Calibri"/>
            </a:endParaRPr>
          </a:p>
        </p:txBody>
      </p:sp>
      <p:sp>
        <p:nvSpPr>
          <p:cNvPr id="42" name="Google Shape;42;p2"/>
          <p:cNvSpPr/>
          <p:nvPr/>
        </p:nvSpPr>
        <p:spPr>
          <a:xfrm>
            <a:off x="457200" y="2926080"/>
            <a:ext cx="8229600" cy="1097280"/>
          </a:xfrm>
          <a:prstGeom prst="rect">
            <a:avLst/>
          </a:prstGeom>
          <a:solidFill>
            <a:srgbClr val="FFF9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 name="Google Shape;43;p2"/>
          <p:cNvSpPr/>
          <p:nvPr/>
        </p:nvSpPr>
        <p:spPr>
          <a:xfrm>
            <a:off x="640080" y="3063240"/>
            <a:ext cx="786384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600"/>
              <a:buFont typeface="Arial"/>
              <a:buNone/>
            </a:pPr>
            <a:r>
              <a:rPr i="1" lang="en-US" sz="1600">
                <a:solidFill>
                  <a:srgbClr val="1E1E1E"/>
                </a:solidFill>
                <a:latin typeface="Arial"/>
                <a:ea typeface="Arial"/>
                <a:cs typeface="Arial"/>
                <a:sym typeface="Arial"/>
              </a:rPr>
              <a:t>"I spent 8 hours researching how to book Paris with my points. </a:t>
            </a:r>
            <a:r>
              <a:rPr b="1" i="1" lang="en-US" sz="1600">
                <a:solidFill>
                  <a:srgbClr val="1E1E1E"/>
                </a:solidFill>
                <a:latin typeface="Arial"/>
                <a:ea typeface="Arial"/>
                <a:cs typeface="Arial"/>
                <a:sym typeface="Arial"/>
              </a:rPr>
              <a:t>I still don't know if I did it right."</a:t>
            </a:r>
            <a:endParaRPr sz="1600">
              <a:solidFill>
                <a:schemeClr val="dk1"/>
              </a:solidFill>
              <a:latin typeface="Calibri"/>
              <a:ea typeface="Calibri"/>
              <a:cs typeface="Calibri"/>
              <a:sym typeface="Calibri"/>
            </a:endParaRPr>
          </a:p>
        </p:txBody>
      </p:sp>
      <p:sp>
        <p:nvSpPr>
          <p:cNvPr id="44" name="Google Shape;44;p2"/>
          <p:cNvSpPr/>
          <p:nvPr/>
        </p:nvSpPr>
        <p:spPr>
          <a:xfrm>
            <a:off x="640080" y="3566160"/>
            <a:ext cx="786384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200"/>
              <a:buFont typeface="Arial"/>
              <a:buNone/>
            </a:pPr>
            <a:r>
              <a:rPr lang="en-US" sz="1200">
                <a:solidFill>
                  <a:srgbClr val="6B7280"/>
                </a:solidFill>
                <a:latin typeface="Arial"/>
                <a:ea typeface="Arial"/>
                <a:cs typeface="Arial"/>
                <a:sym typeface="Arial"/>
              </a:rPr>
              <a:t>— Marcus, 34 (used 487K Chase points)</a:t>
            </a:r>
            <a:endParaRPr sz="1200">
              <a:solidFill>
                <a:schemeClr val="dk1"/>
              </a:solidFill>
              <a:latin typeface="Calibri"/>
              <a:ea typeface="Calibri"/>
              <a:cs typeface="Calibri"/>
              <a:sym typeface="Calibri"/>
            </a:endParaRPr>
          </a:p>
        </p:txBody>
      </p:sp>
      <p:sp>
        <p:nvSpPr>
          <p:cNvPr id="45" name="Google Shape;45;p2"/>
          <p:cNvSpPr/>
          <p:nvPr/>
        </p:nvSpPr>
        <p:spPr>
          <a:xfrm>
            <a:off x="457200" y="4297680"/>
            <a:ext cx="8229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800"/>
              <a:buFont typeface="Arial"/>
              <a:buNone/>
            </a:pPr>
            <a:r>
              <a:rPr b="1" lang="en-US" sz="1800">
                <a:solidFill>
                  <a:srgbClr val="F5A623"/>
                </a:solidFill>
                <a:latin typeface="Arial"/>
                <a:ea typeface="Arial"/>
                <a:cs typeface="Arial"/>
                <a:sym typeface="Arial"/>
              </a:rPr>
              <a:t>Every competitor shows OPTIONS. None give THE VERDICT.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3"/>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Solution?</a:t>
            </a:r>
            <a:endParaRPr sz="3600">
              <a:solidFill>
                <a:schemeClr val="dk1"/>
              </a:solidFill>
              <a:latin typeface="Calibri"/>
              <a:ea typeface="Calibri"/>
              <a:cs typeface="Calibri"/>
              <a:sym typeface="Calibri"/>
            </a:endParaRPr>
          </a:p>
        </p:txBody>
      </p:sp>
      <p:sp>
        <p:nvSpPr>
          <p:cNvPr id="52" name="Google Shape;52;p3"/>
          <p:cNvSpPr/>
          <p:nvPr/>
        </p:nvSpPr>
        <p:spPr>
          <a:xfrm>
            <a:off x="457200" y="914400"/>
            <a:ext cx="393192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DC2626"/>
              </a:buClr>
              <a:buSzPts val="1400"/>
              <a:buFont typeface="Arial"/>
              <a:buNone/>
            </a:pPr>
            <a:r>
              <a:rPr b="1" lang="en-US" sz="1400">
                <a:solidFill>
                  <a:srgbClr val="DC2626"/>
                </a:solidFill>
                <a:latin typeface="Arial"/>
                <a:ea typeface="Arial"/>
                <a:cs typeface="Arial"/>
                <a:sym typeface="Arial"/>
              </a:rPr>
              <a:t>BEFORE (Competitors)</a:t>
            </a:r>
            <a:endParaRPr sz="1400">
              <a:solidFill>
                <a:schemeClr val="dk1"/>
              </a:solidFill>
              <a:latin typeface="Calibri"/>
              <a:ea typeface="Calibri"/>
              <a:cs typeface="Calibri"/>
              <a:sym typeface="Calibri"/>
            </a:endParaRPr>
          </a:p>
        </p:txBody>
      </p:sp>
      <p:sp>
        <p:nvSpPr>
          <p:cNvPr id="53" name="Google Shape;53;p3"/>
          <p:cNvSpPr/>
          <p:nvPr/>
        </p:nvSpPr>
        <p:spPr>
          <a:xfrm>
            <a:off x="457200" y="1280160"/>
            <a:ext cx="2633623" cy="1553724"/>
          </a:xfrm>
          <a:prstGeom prst="rect">
            <a:avLst/>
          </a:prstGeom>
          <a:solidFill>
            <a:srgbClr val="FEE2E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54" name="Google Shape;54;p3"/>
          <p:cNvSpPr/>
          <p:nvPr/>
        </p:nvSpPr>
        <p:spPr>
          <a:xfrm>
            <a:off x="457200" y="1312136"/>
            <a:ext cx="2633623" cy="15217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E1E1E"/>
              </a:buClr>
              <a:buSzPts val="1100"/>
              <a:buFont typeface="Calibri"/>
              <a:buNone/>
            </a:pPr>
            <a:r>
              <a:rPr b="1" lang="en-US" sz="1100">
                <a:solidFill>
                  <a:srgbClr val="1E1E1E"/>
                </a:solidFill>
                <a:latin typeface="Calibri"/>
                <a:ea typeface="Calibri"/>
                <a:cs typeface="Calibri"/>
                <a:sym typeface="Calibri"/>
              </a:rPr>
              <a:t>Point.me: </a:t>
            </a:r>
            <a:r>
              <a:rPr lang="en-US" sz="1100">
                <a:solidFill>
                  <a:srgbClr val="1E1E1E"/>
                </a:solidFill>
                <a:latin typeface="Calibri"/>
                <a:ea typeface="Calibri"/>
                <a:cs typeface="Calibri"/>
                <a:sym typeface="Calibri"/>
              </a:rPr>
              <a:t>"Here are 47 ways to book this flight"</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100"/>
              <a:buFont typeface="Calibri"/>
              <a:buNone/>
            </a:pPr>
            <a:r>
              <a:rPr b="1" lang="en-US" sz="1100">
                <a:solidFill>
                  <a:srgbClr val="1E1E1E"/>
                </a:solidFill>
                <a:latin typeface="Calibri"/>
                <a:ea typeface="Calibri"/>
                <a:cs typeface="Calibri"/>
                <a:sym typeface="Calibri"/>
              </a:rPr>
              <a:t>PointsYeah: </a:t>
            </a:r>
            <a:r>
              <a:rPr lang="en-US" sz="1100">
                <a:solidFill>
                  <a:srgbClr val="1E1E1E"/>
                </a:solidFill>
                <a:latin typeface="Calibri"/>
                <a:ea typeface="Calibri"/>
                <a:cs typeface="Calibri"/>
                <a:sym typeface="Calibri"/>
              </a:rPr>
              <a:t>"Here are all flights in the next 8 days"</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100"/>
              <a:buFont typeface="Calibri"/>
              <a:buNone/>
            </a:pPr>
            <a:r>
              <a:rPr b="1" lang="en-US" sz="1100">
                <a:solidFill>
                  <a:srgbClr val="1E1E1E"/>
                </a:solidFill>
                <a:latin typeface="Calibri"/>
                <a:ea typeface="Calibri"/>
                <a:cs typeface="Calibri"/>
                <a:sym typeface="Calibri"/>
              </a:rPr>
              <a:t>Google Flights</a:t>
            </a:r>
            <a:r>
              <a:rPr lang="en-US" sz="1100">
                <a:solidFill>
                  <a:srgbClr val="1E1E1E"/>
                </a:solidFill>
                <a:latin typeface="Calibri"/>
                <a:ea typeface="Calibri"/>
                <a:cs typeface="Calibri"/>
                <a:sym typeface="Calibri"/>
              </a:rPr>
              <a:t>: Only cash. Many options. No ways to utilize points</a:t>
            </a:r>
            <a:endParaRPr sz="1100">
              <a:solidFill>
                <a:schemeClr val="dk1"/>
              </a:solidFill>
              <a:latin typeface="Calibri"/>
              <a:ea typeface="Calibri"/>
              <a:cs typeface="Calibri"/>
              <a:sym typeface="Calibri"/>
            </a:endParaRPr>
          </a:p>
        </p:txBody>
      </p:sp>
      <p:sp>
        <p:nvSpPr>
          <p:cNvPr id="55" name="Google Shape;55;p3"/>
          <p:cNvSpPr/>
          <p:nvPr/>
        </p:nvSpPr>
        <p:spPr>
          <a:xfrm>
            <a:off x="398634" y="2865860"/>
            <a:ext cx="207667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6A34A"/>
              </a:buClr>
              <a:buSzPts val="1400"/>
              <a:buFont typeface="Arial"/>
              <a:buNone/>
            </a:pPr>
            <a:r>
              <a:rPr b="1" lang="en-US" sz="1400">
                <a:solidFill>
                  <a:srgbClr val="16A34A"/>
                </a:solidFill>
                <a:latin typeface="Arial"/>
                <a:ea typeface="Arial"/>
                <a:cs typeface="Arial"/>
                <a:sym typeface="Arial"/>
              </a:rPr>
              <a:t>AFTER (RewardWise)</a:t>
            </a:r>
            <a:endParaRPr sz="1400">
              <a:solidFill>
                <a:schemeClr val="dk1"/>
              </a:solidFill>
              <a:latin typeface="Calibri"/>
              <a:ea typeface="Calibri"/>
              <a:cs typeface="Calibri"/>
              <a:sym typeface="Calibri"/>
            </a:endParaRPr>
          </a:p>
        </p:txBody>
      </p:sp>
      <p:sp>
        <p:nvSpPr>
          <p:cNvPr id="56" name="Google Shape;56;p3"/>
          <p:cNvSpPr/>
          <p:nvPr/>
        </p:nvSpPr>
        <p:spPr>
          <a:xfrm>
            <a:off x="398634" y="3221277"/>
            <a:ext cx="2797990" cy="1553724"/>
          </a:xfrm>
          <a:prstGeom prst="rect">
            <a:avLst/>
          </a:prstGeom>
          <a:solidFill>
            <a:srgbClr val="DCFC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57" name="Google Shape;57;p3"/>
          <p:cNvSpPr/>
          <p:nvPr/>
        </p:nvSpPr>
        <p:spPr>
          <a:xfrm>
            <a:off x="398634" y="3231620"/>
            <a:ext cx="2797990" cy="12915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E1E1E"/>
              </a:buClr>
              <a:buSzPts val="1200"/>
              <a:buFont typeface="Calibri"/>
              <a:buNone/>
            </a:pPr>
            <a:r>
              <a:rPr b="1" lang="en-US" sz="1200">
                <a:solidFill>
                  <a:srgbClr val="1E1E1E"/>
                </a:solidFill>
                <a:latin typeface="Calibri"/>
                <a:ea typeface="Calibri"/>
                <a:cs typeface="Calibri"/>
                <a:sym typeface="Calibri"/>
              </a:rPr>
              <a:t>✅ Transfer 70K Chase → United </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200"/>
              <a:buFont typeface="Calibri"/>
              <a:buNone/>
            </a:pPr>
            <a:r>
              <a:rPr b="1" lang="en-US" sz="1200">
                <a:solidFill>
                  <a:srgbClr val="1E1E1E"/>
                </a:solidFill>
                <a:latin typeface="Calibri"/>
                <a:ea typeface="Calibri"/>
                <a:cs typeface="Calibri"/>
                <a:sym typeface="Calibri"/>
              </a:rPr>
              <a:t>✅ Book Flight AF123, June 15</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200"/>
              <a:buFont typeface="Calibri"/>
              <a:buNone/>
            </a:pPr>
            <a:r>
              <a:rPr b="1" lang="en-US" sz="1200">
                <a:solidFill>
                  <a:srgbClr val="1E1E1E"/>
                </a:solidFill>
                <a:latin typeface="Calibri"/>
                <a:ea typeface="Calibri"/>
                <a:cs typeface="Calibri"/>
                <a:sym typeface="Calibri"/>
              </a:rPr>
              <a:t>✅ Save $8,160 vs cash</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200"/>
              <a:buFont typeface="Calibri"/>
              <a:buNone/>
            </a:pPr>
            <a:r>
              <a:rPr b="1" lang="en-US" sz="1200">
                <a:solidFill>
                  <a:srgbClr val="1E1E1E"/>
                </a:solidFill>
                <a:latin typeface="Calibri"/>
                <a:ea typeface="Calibri"/>
                <a:cs typeface="Calibri"/>
                <a:sym typeface="Calibri"/>
              </a:rPr>
              <a:t>✅ Value: 5.8¢ per point</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200"/>
              <a:buFont typeface="Calibri"/>
              <a:buNone/>
            </a:pPr>
            <a:r>
              <a:rPr b="1" lang="en-US" sz="1200">
                <a:solidFill>
                  <a:srgbClr val="1E1E1E"/>
                </a:solidFill>
                <a:latin typeface="Calibri"/>
                <a:ea typeface="Calibri"/>
                <a:cs typeface="Calibri"/>
                <a:sym typeface="Calibri"/>
              </a:rPr>
              <a:t>✅ Confidence: 94%</a:t>
            </a:r>
            <a:endParaRPr sz="1200">
              <a:solidFill>
                <a:schemeClr val="dk1"/>
              </a:solidFill>
              <a:latin typeface="Calibri"/>
              <a:ea typeface="Calibri"/>
              <a:cs typeface="Calibri"/>
              <a:sym typeface="Calibri"/>
            </a:endParaRPr>
          </a:p>
        </p:txBody>
      </p:sp>
      <p:pic>
        <p:nvPicPr>
          <p:cNvPr descr="A screenshot of a phone&#10;&#10;AI-generated content may be incorrect." id="58" name="Google Shape;58;p3"/>
          <p:cNvPicPr preferRelativeResize="0"/>
          <p:nvPr/>
        </p:nvPicPr>
        <p:blipFill rotWithShape="1">
          <a:blip r:embed="rId3">
            <a:alphaModFix/>
          </a:blip>
          <a:srcRect b="0" l="0" r="0" t="0"/>
          <a:stretch/>
        </p:blipFill>
        <p:spPr>
          <a:xfrm>
            <a:off x="3854398" y="1183154"/>
            <a:ext cx="3362004" cy="1521749"/>
          </a:xfrm>
          <a:prstGeom prst="rect">
            <a:avLst/>
          </a:prstGeom>
          <a:noFill/>
          <a:ln>
            <a:noFill/>
          </a:ln>
        </p:spPr>
      </p:pic>
      <p:pic>
        <p:nvPicPr>
          <p:cNvPr descr="A screenshot of a flight&#10;&#10;AI-generated content may be incorrect." id="59" name="Google Shape;59;p3"/>
          <p:cNvPicPr preferRelativeResize="0"/>
          <p:nvPr/>
        </p:nvPicPr>
        <p:blipFill rotWithShape="1">
          <a:blip r:embed="rId4">
            <a:alphaModFix/>
          </a:blip>
          <a:srcRect b="0" l="0" r="0" t="0"/>
          <a:stretch/>
        </p:blipFill>
        <p:spPr>
          <a:xfrm>
            <a:off x="3854398" y="2962865"/>
            <a:ext cx="3392789" cy="1971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4"/>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Who is our Customer?</a:t>
            </a:r>
            <a:r>
              <a:rPr b="1" lang="en-US" sz="3600">
                <a:solidFill>
                  <a:srgbClr val="1E1E1E"/>
                </a:solidFill>
                <a:latin typeface="Arial Black"/>
                <a:ea typeface="Arial Black"/>
                <a:cs typeface="Arial Black"/>
                <a:sym typeface="Arial Black"/>
              </a:rPr>
              <a:t> </a:t>
            </a:r>
            <a:endParaRPr sz="3600">
              <a:solidFill>
                <a:schemeClr val="dk1"/>
              </a:solidFill>
              <a:latin typeface="Calibri"/>
              <a:ea typeface="Calibri"/>
              <a:cs typeface="Calibri"/>
              <a:sym typeface="Calibri"/>
            </a:endParaRPr>
          </a:p>
        </p:txBody>
      </p:sp>
      <p:sp>
        <p:nvSpPr>
          <p:cNvPr id="66" name="Google Shape;66;p4"/>
          <p:cNvSpPr/>
          <p:nvPr/>
        </p:nvSpPr>
        <p:spPr>
          <a:xfrm>
            <a:off x="457200" y="914400"/>
            <a:ext cx="3931920" cy="34747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4"/>
          <p:cNvSpPr/>
          <p:nvPr/>
        </p:nvSpPr>
        <p:spPr>
          <a:xfrm>
            <a:off x="457200" y="914400"/>
            <a:ext cx="3931920" cy="73152"/>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4"/>
          <p:cNvSpPr/>
          <p:nvPr/>
        </p:nvSpPr>
        <p:spPr>
          <a:xfrm>
            <a:off x="640080" y="1051560"/>
            <a:ext cx="356616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800"/>
              <a:buFont typeface="Arial"/>
              <a:buNone/>
            </a:pPr>
            <a:r>
              <a:rPr b="1" lang="en-US" sz="1800">
                <a:solidFill>
                  <a:srgbClr val="1E1E1E"/>
                </a:solidFill>
                <a:latin typeface="Arial"/>
                <a:ea typeface="Arial"/>
                <a:cs typeface="Arial"/>
                <a:sym typeface="Arial"/>
              </a:rPr>
              <a:t>Marcus Miller</a:t>
            </a:r>
            <a:endParaRPr sz="1800">
              <a:solidFill>
                <a:schemeClr val="dk1"/>
              </a:solidFill>
              <a:latin typeface="Calibri"/>
              <a:ea typeface="Calibri"/>
              <a:cs typeface="Calibri"/>
              <a:sym typeface="Calibri"/>
            </a:endParaRPr>
          </a:p>
        </p:txBody>
      </p:sp>
      <p:sp>
        <p:nvSpPr>
          <p:cNvPr id="69" name="Google Shape;69;p4"/>
          <p:cNvSpPr/>
          <p:nvPr/>
        </p:nvSpPr>
        <p:spPr>
          <a:xfrm>
            <a:off x="640080" y="1371600"/>
            <a:ext cx="356616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Creative Services Manager, Disney | LA, CA</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8-12 work trips/year + personal travel</a:t>
            </a:r>
            <a:endParaRPr sz="1100">
              <a:solidFill>
                <a:schemeClr val="dk1"/>
              </a:solidFill>
              <a:latin typeface="Calibri"/>
              <a:ea typeface="Calibri"/>
              <a:cs typeface="Calibri"/>
              <a:sym typeface="Calibri"/>
            </a:endParaRPr>
          </a:p>
        </p:txBody>
      </p:sp>
      <p:sp>
        <p:nvSpPr>
          <p:cNvPr id="70" name="Google Shape;70;p4"/>
          <p:cNvSpPr/>
          <p:nvPr/>
        </p:nvSpPr>
        <p:spPr>
          <a:xfrm>
            <a:off x="640080" y="1965960"/>
            <a:ext cx="35661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b="1" lang="en-US" sz="1200">
                <a:solidFill>
                  <a:srgbClr val="1E1E1E"/>
                </a:solidFill>
                <a:latin typeface="Arial"/>
                <a:ea typeface="Arial"/>
                <a:cs typeface="Arial"/>
                <a:sym typeface="Arial"/>
              </a:rPr>
              <a:t>Pain Points:</a:t>
            </a:r>
            <a:endParaRPr sz="1200">
              <a:solidFill>
                <a:schemeClr val="dk1"/>
              </a:solidFill>
              <a:latin typeface="Calibri"/>
              <a:ea typeface="Calibri"/>
              <a:cs typeface="Calibri"/>
              <a:sym typeface="Calibri"/>
            </a:endParaRPr>
          </a:p>
        </p:txBody>
      </p:sp>
      <p:sp>
        <p:nvSpPr>
          <p:cNvPr id="71" name="Google Shape;71;p4"/>
          <p:cNvSpPr/>
          <p:nvPr/>
        </p:nvSpPr>
        <p:spPr>
          <a:xfrm>
            <a:off x="640080" y="2194560"/>
            <a:ext cx="3566160" cy="10972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Time drain (8+ hrs research)</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Analysis paralysis</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Constant second-guessing</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Wasted points value</a:t>
            </a:r>
            <a:endParaRPr sz="1100">
              <a:solidFill>
                <a:schemeClr val="dk1"/>
              </a:solidFill>
              <a:latin typeface="Calibri"/>
              <a:ea typeface="Calibri"/>
              <a:cs typeface="Calibri"/>
              <a:sym typeface="Calibri"/>
            </a:endParaRPr>
          </a:p>
        </p:txBody>
      </p:sp>
      <p:sp>
        <p:nvSpPr>
          <p:cNvPr id="72" name="Google Shape;72;p4"/>
          <p:cNvSpPr/>
          <p:nvPr/>
        </p:nvSpPr>
        <p:spPr>
          <a:xfrm>
            <a:off x="375583" y="3399905"/>
            <a:ext cx="4143517"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400"/>
              <a:buFont typeface="Calibri"/>
              <a:buNone/>
            </a:pPr>
            <a:r>
              <a:rPr b="1" lang="en-US" sz="1400">
                <a:solidFill>
                  <a:srgbClr val="F5A623"/>
                </a:solidFill>
                <a:latin typeface="Calibri"/>
                <a:ea typeface="Calibri"/>
                <a:cs typeface="Calibri"/>
                <a:sym typeface="Calibri"/>
              </a:rPr>
              <a:t>Needs: Clear verdict, quick answer, expert validation</a:t>
            </a:r>
            <a:endParaRPr sz="1400">
              <a:solidFill>
                <a:schemeClr val="dk1"/>
              </a:solidFill>
              <a:latin typeface="Calibri"/>
              <a:ea typeface="Calibri"/>
              <a:cs typeface="Calibri"/>
              <a:sym typeface="Calibri"/>
            </a:endParaRPr>
          </a:p>
        </p:txBody>
      </p:sp>
      <p:sp>
        <p:nvSpPr>
          <p:cNvPr id="73" name="Google Shape;73;p4"/>
          <p:cNvSpPr/>
          <p:nvPr/>
        </p:nvSpPr>
        <p:spPr>
          <a:xfrm>
            <a:off x="4754880" y="914400"/>
            <a:ext cx="3931920" cy="34747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4"/>
          <p:cNvSpPr/>
          <p:nvPr/>
        </p:nvSpPr>
        <p:spPr>
          <a:xfrm>
            <a:off x="4754880" y="914400"/>
            <a:ext cx="3931920" cy="73152"/>
          </a:xfrm>
          <a:prstGeom prst="rect">
            <a:avLst/>
          </a:prstGeom>
          <a:solidFill>
            <a:srgbClr val="D4920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4"/>
          <p:cNvSpPr/>
          <p:nvPr/>
        </p:nvSpPr>
        <p:spPr>
          <a:xfrm>
            <a:off x="4937760" y="1051560"/>
            <a:ext cx="356616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800"/>
              <a:buFont typeface="Arial"/>
              <a:buNone/>
            </a:pPr>
            <a:r>
              <a:rPr b="1" lang="en-US" sz="1800">
                <a:solidFill>
                  <a:srgbClr val="1E1E1E"/>
                </a:solidFill>
                <a:latin typeface="Arial"/>
                <a:ea typeface="Arial"/>
                <a:cs typeface="Arial"/>
                <a:sym typeface="Arial"/>
              </a:rPr>
              <a:t>Maria Gavras</a:t>
            </a:r>
            <a:endParaRPr sz="1800">
              <a:solidFill>
                <a:schemeClr val="dk1"/>
              </a:solidFill>
              <a:latin typeface="Calibri"/>
              <a:ea typeface="Calibri"/>
              <a:cs typeface="Calibri"/>
              <a:sym typeface="Calibri"/>
            </a:endParaRPr>
          </a:p>
        </p:txBody>
      </p:sp>
      <p:sp>
        <p:nvSpPr>
          <p:cNvPr id="76" name="Google Shape;76;p4"/>
          <p:cNvSpPr/>
          <p:nvPr/>
        </p:nvSpPr>
        <p:spPr>
          <a:xfrm>
            <a:off x="4937760" y="1371600"/>
            <a:ext cx="356616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Associate Professor, NYU | New York City</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2 Greece trips/year with family of 4</a:t>
            </a:r>
            <a:endParaRPr sz="1100">
              <a:solidFill>
                <a:schemeClr val="dk1"/>
              </a:solidFill>
              <a:latin typeface="Calibri"/>
              <a:ea typeface="Calibri"/>
              <a:cs typeface="Calibri"/>
              <a:sym typeface="Calibri"/>
            </a:endParaRPr>
          </a:p>
        </p:txBody>
      </p:sp>
      <p:sp>
        <p:nvSpPr>
          <p:cNvPr id="77" name="Google Shape;77;p4"/>
          <p:cNvSpPr/>
          <p:nvPr/>
        </p:nvSpPr>
        <p:spPr>
          <a:xfrm>
            <a:off x="4937760" y="1965960"/>
            <a:ext cx="35661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200"/>
              <a:buFont typeface="Arial"/>
              <a:buNone/>
            </a:pPr>
            <a:r>
              <a:rPr b="1" lang="en-US" sz="1200">
                <a:solidFill>
                  <a:srgbClr val="1E1E1E"/>
                </a:solidFill>
                <a:latin typeface="Arial"/>
                <a:ea typeface="Arial"/>
                <a:cs typeface="Arial"/>
                <a:sym typeface="Arial"/>
              </a:rPr>
              <a:t>Pain Points:</a:t>
            </a:r>
            <a:endParaRPr sz="1200">
              <a:solidFill>
                <a:schemeClr val="dk1"/>
              </a:solidFill>
              <a:latin typeface="Calibri"/>
              <a:ea typeface="Calibri"/>
              <a:cs typeface="Calibri"/>
              <a:sym typeface="Calibri"/>
            </a:endParaRPr>
          </a:p>
        </p:txBody>
      </p:sp>
      <p:sp>
        <p:nvSpPr>
          <p:cNvPr id="78" name="Google Shape;78;p4"/>
          <p:cNvSpPr/>
          <p:nvPr/>
        </p:nvSpPr>
        <p:spPr>
          <a:xfrm>
            <a:off x="4937760" y="2194560"/>
            <a:ext cx="3566160" cy="109728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Feels overwhelmed</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No time to research</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Afraid to waste points</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 Doesn't know "the rules"</a:t>
            </a:r>
            <a:endParaRPr sz="1100">
              <a:solidFill>
                <a:schemeClr val="dk1"/>
              </a:solidFill>
              <a:latin typeface="Calibri"/>
              <a:ea typeface="Calibri"/>
              <a:cs typeface="Calibri"/>
              <a:sym typeface="Calibri"/>
            </a:endParaRPr>
          </a:p>
        </p:txBody>
      </p:sp>
      <p:sp>
        <p:nvSpPr>
          <p:cNvPr id="79" name="Google Shape;79;p4"/>
          <p:cNvSpPr/>
          <p:nvPr/>
        </p:nvSpPr>
        <p:spPr>
          <a:xfrm>
            <a:off x="4754880" y="3383280"/>
            <a:ext cx="393192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400"/>
              <a:buFont typeface="Calibri"/>
              <a:buNone/>
            </a:pPr>
            <a:r>
              <a:rPr b="1" lang="en-US" sz="1400">
                <a:solidFill>
                  <a:srgbClr val="F5A623"/>
                </a:solidFill>
                <a:latin typeface="Calibri"/>
                <a:ea typeface="Calibri"/>
                <a:cs typeface="Calibri"/>
                <a:sym typeface="Calibri"/>
              </a:rPr>
              <a:t>Needs: Simple solution, stretch budget, confidence</a:t>
            </a:r>
            <a:endParaRPr/>
          </a:p>
        </p:txBody>
      </p:sp>
      <p:pic>
        <p:nvPicPr>
          <p:cNvPr id="80" name="Google Shape;80;p4" title="13.png"/>
          <p:cNvPicPr preferRelativeResize="0"/>
          <p:nvPr/>
        </p:nvPicPr>
        <p:blipFill rotWithShape="1">
          <a:blip r:embed="rId3">
            <a:alphaModFix/>
          </a:blip>
          <a:srcRect b="10287" l="22586" r="31044" t="17264"/>
          <a:stretch/>
        </p:blipFill>
        <p:spPr>
          <a:xfrm>
            <a:off x="3499525" y="914400"/>
            <a:ext cx="984749" cy="865450"/>
          </a:xfrm>
          <a:prstGeom prst="rect">
            <a:avLst/>
          </a:prstGeom>
          <a:noFill/>
          <a:ln>
            <a:noFill/>
          </a:ln>
        </p:spPr>
      </p:pic>
      <p:pic>
        <p:nvPicPr>
          <p:cNvPr id="81" name="Google Shape;81;p4" title="12.png"/>
          <p:cNvPicPr preferRelativeResize="0"/>
          <p:nvPr/>
        </p:nvPicPr>
        <p:blipFill rotWithShape="1">
          <a:blip r:embed="rId4">
            <a:alphaModFix/>
          </a:blip>
          <a:srcRect b="10764" l="16712" r="35849" t="9964"/>
          <a:stretch/>
        </p:blipFill>
        <p:spPr>
          <a:xfrm>
            <a:off x="7702050" y="884315"/>
            <a:ext cx="984749" cy="9256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 name="Shape 86"/>
        <p:cNvGrpSpPr/>
        <p:nvPr/>
      </p:nvGrpSpPr>
      <p:grpSpPr>
        <a:xfrm>
          <a:off x="0" y="0"/>
          <a:ext cx="0" cy="0"/>
          <a:chOff x="0" y="0"/>
          <a:chExt cx="0" cy="0"/>
        </a:xfrm>
      </p:grpSpPr>
      <p:sp>
        <p:nvSpPr>
          <p:cNvPr id="87" name="Google Shape;87;p5"/>
          <p:cNvSpPr/>
          <p:nvPr/>
        </p:nvSpPr>
        <p:spPr>
          <a:xfrm>
            <a:off x="457200" y="274325"/>
            <a:ext cx="6537900" cy="548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do </a:t>
            </a:r>
            <a:r>
              <a:rPr b="1" lang="en-US" sz="3600">
                <a:solidFill>
                  <a:srgbClr val="1E1E1E"/>
                </a:solidFill>
                <a:latin typeface="Arial Black"/>
                <a:ea typeface="Arial Black"/>
                <a:cs typeface="Arial Black"/>
                <a:sym typeface="Arial Black"/>
              </a:rPr>
              <a:t>surveys</a:t>
            </a:r>
            <a:r>
              <a:rPr b="1" lang="en-US" sz="3600">
                <a:solidFill>
                  <a:srgbClr val="1E1E1E"/>
                </a:solidFill>
                <a:latin typeface="Arial Black"/>
                <a:ea typeface="Arial Black"/>
                <a:cs typeface="Arial Black"/>
                <a:sym typeface="Arial Black"/>
              </a:rPr>
              <a:t> tell us?</a:t>
            </a:r>
            <a:endParaRPr sz="3600">
              <a:solidFill>
                <a:schemeClr val="dk1"/>
              </a:solidFill>
              <a:latin typeface="Calibri"/>
              <a:ea typeface="Calibri"/>
              <a:cs typeface="Calibri"/>
              <a:sym typeface="Calibri"/>
            </a:endParaRPr>
          </a:p>
        </p:txBody>
      </p:sp>
      <p:sp>
        <p:nvSpPr>
          <p:cNvPr id="88" name="Google Shape;88;p5"/>
          <p:cNvSpPr/>
          <p:nvPr/>
        </p:nvSpPr>
        <p:spPr>
          <a:xfrm>
            <a:off x="7083500" y="365750"/>
            <a:ext cx="1912500" cy="365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400"/>
              <a:buFont typeface="Arial"/>
              <a:buNone/>
            </a:pPr>
            <a:r>
              <a:rPr lang="en-US">
                <a:solidFill>
                  <a:srgbClr val="6B7280"/>
                </a:solidFill>
              </a:rPr>
              <a:t>Sample size</a:t>
            </a:r>
            <a:r>
              <a:rPr lang="en-US" sz="1400">
                <a:solidFill>
                  <a:srgbClr val="6B7280"/>
                </a:solidFill>
                <a:latin typeface="Arial"/>
                <a:ea typeface="Arial"/>
                <a:cs typeface="Arial"/>
                <a:sym typeface="Arial"/>
              </a:rPr>
              <a:t> (n=39)</a:t>
            </a:r>
            <a:endParaRPr sz="1400">
              <a:solidFill>
                <a:schemeClr val="dk1"/>
              </a:solidFill>
              <a:latin typeface="Calibri"/>
              <a:ea typeface="Calibri"/>
              <a:cs typeface="Calibri"/>
              <a:sym typeface="Calibri"/>
            </a:endParaRPr>
          </a:p>
        </p:txBody>
      </p:sp>
      <p:sp>
        <p:nvSpPr>
          <p:cNvPr id="89" name="Google Shape;89;p5"/>
          <p:cNvSpPr/>
          <p:nvPr/>
        </p:nvSpPr>
        <p:spPr>
          <a:xfrm>
            <a:off x="457200" y="868680"/>
            <a:ext cx="8229600" cy="731520"/>
          </a:xfrm>
          <a:prstGeom prst="rect">
            <a:avLst/>
          </a:prstGeom>
          <a:solidFill>
            <a:srgbClr val="FFF9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5"/>
          <p:cNvSpPr/>
          <p:nvPr/>
        </p:nvSpPr>
        <p:spPr>
          <a:xfrm>
            <a:off x="640080" y="960120"/>
            <a:ext cx="786384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800"/>
              <a:buFont typeface="Arial"/>
              <a:buNone/>
            </a:pPr>
            <a:r>
              <a:rPr b="1" lang="en-US" sz="1800">
                <a:solidFill>
                  <a:srgbClr val="F5A623"/>
                </a:solidFill>
                <a:latin typeface="Arial"/>
                <a:ea typeface="Arial"/>
                <a:cs typeface="Arial"/>
                <a:sym typeface="Arial"/>
              </a:rPr>
              <a:t>Key Finding: The problem isn't information — it's CONFIDENCE</a:t>
            </a:r>
            <a:endParaRPr sz="1800">
              <a:solidFill>
                <a:schemeClr val="dk1"/>
              </a:solidFill>
              <a:latin typeface="Calibri"/>
              <a:ea typeface="Calibri"/>
              <a:cs typeface="Calibri"/>
              <a:sym typeface="Calibri"/>
            </a:endParaRPr>
          </a:p>
        </p:txBody>
      </p:sp>
      <p:sp>
        <p:nvSpPr>
          <p:cNvPr id="91" name="Google Shape;91;p5"/>
          <p:cNvSpPr/>
          <p:nvPr/>
        </p:nvSpPr>
        <p:spPr>
          <a:xfrm>
            <a:off x="457200" y="1783080"/>
            <a:ext cx="2011680" cy="1737360"/>
          </a:xfrm>
          <a:prstGeom prst="rect">
            <a:avLst/>
          </a:prstGeom>
          <a:solidFill>
            <a:srgbClr val="FFFFFF"/>
          </a:solidFill>
          <a:ln cap="flat" cmpd="sng" w="19050">
            <a:solidFill>
              <a:srgbClr val="F5A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5"/>
          <p:cNvSpPr/>
          <p:nvPr/>
        </p:nvSpPr>
        <p:spPr>
          <a:xfrm>
            <a:off x="457200" y="1874520"/>
            <a:ext cx="201168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3200"/>
              <a:buFont typeface="Arial Black"/>
              <a:buNone/>
            </a:pPr>
            <a:r>
              <a:rPr b="1" lang="en-US" sz="3200">
                <a:solidFill>
                  <a:srgbClr val="F5A623"/>
                </a:solidFill>
                <a:latin typeface="Arial Black"/>
                <a:ea typeface="Arial Black"/>
                <a:cs typeface="Arial Black"/>
                <a:sym typeface="Arial Black"/>
              </a:rPr>
              <a:t>64%</a:t>
            </a:r>
            <a:endParaRPr sz="3200">
              <a:solidFill>
                <a:schemeClr val="dk1"/>
              </a:solidFill>
              <a:latin typeface="Calibri"/>
              <a:ea typeface="Calibri"/>
              <a:cs typeface="Calibri"/>
              <a:sym typeface="Calibri"/>
            </a:endParaRPr>
          </a:p>
        </p:txBody>
      </p:sp>
      <p:sp>
        <p:nvSpPr>
          <p:cNvPr id="93" name="Google Shape;93;p5"/>
          <p:cNvSpPr/>
          <p:nvPr/>
        </p:nvSpPr>
        <p:spPr>
          <a:xfrm>
            <a:off x="548640" y="2423160"/>
            <a:ext cx="182880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100"/>
              <a:buFont typeface="Arial"/>
              <a:buNone/>
            </a:pPr>
            <a:r>
              <a:rPr lang="en-US" sz="1100">
                <a:solidFill>
                  <a:srgbClr val="1E1E1E"/>
                </a:solidFill>
                <a:latin typeface="Arial"/>
                <a:ea typeface="Arial"/>
                <a:cs typeface="Arial"/>
                <a:sym typeface="Arial"/>
              </a:rPr>
              <a:t>"Not knowing if it's worth it"</a:t>
            </a:r>
            <a:endParaRPr sz="1100">
              <a:solidFill>
                <a:schemeClr val="dk1"/>
              </a:solidFill>
              <a:latin typeface="Calibri"/>
              <a:ea typeface="Calibri"/>
              <a:cs typeface="Calibri"/>
              <a:sym typeface="Calibri"/>
            </a:endParaRPr>
          </a:p>
        </p:txBody>
      </p:sp>
      <p:sp>
        <p:nvSpPr>
          <p:cNvPr id="94" name="Google Shape;94;p5"/>
          <p:cNvSpPr/>
          <p:nvPr/>
        </p:nvSpPr>
        <p:spPr>
          <a:xfrm>
            <a:off x="548640" y="306324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900"/>
              <a:buFont typeface="Arial"/>
              <a:buNone/>
            </a:pPr>
            <a:r>
              <a:rPr i="1" lang="en-US" sz="900">
                <a:solidFill>
                  <a:srgbClr val="6B7280"/>
                </a:solidFill>
                <a:latin typeface="Arial"/>
                <a:ea typeface="Arial"/>
                <a:cs typeface="Arial"/>
                <a:sym typeface="Arial"/>
              </a:rPr>
              <a:t>Top pain point</a:t>
            </a:r>
            <a:endParaRPr sz="900">
              <a:solidFill>
                <a:schemeClr val="dk1"/>
              </a:solidFill>
              <a:latin typeface="Calibri"/>
              <a:ea typeface="Calibri"/>
              <a:cs typeface="Calibri"/>
              <a:sym typeface="Calibri"/>
            </a:endParaRPr>
          </a:p>
        </p:txBody>
      </p:sp>
      <p:sp>
        <p:nvSpPr>
          <p:cNvPr id="95" name="Google Shape;95;p5"/>
          <p:cNvSpPr/>
          <p:nvPr/>
        </p:nvSpPr>
        <p:spPr>
          <a:xfrm>
            <a:off x="2606040" y="1783080"/>
            <a:ext cx="2011680" cy="1737360"/>
          </a:xfrm>
          <a:prstGeom prst="rect">
            <a:avLst/>
          </a:prstGeom>
          <a:solidFill>
            <a:srgbClr val="FFFFFF"/>
          </a:solidFill>
          <a:ln cap="flat" cmpd="sng" w="19050">
            <a:solidFill>
              <a:srgbClr val="F5A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5"/>
          <p:cNvSpPr/>
          <p:nvPr/>
        </p:nvSpPr>
        <p:spPr>
          <a:xfrm>
            <a:off x="2606040" y="1874520"/>
            <a:ext cx="201168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3200"/>
              <a:buFont typeface="Arial Black"/>
              <a:buNone/>
            </a:pPr>
            <a:r>
              <a:rPr b="1" lang="en-US" sz="3200">
                <a:solidFill>
                  <a:srgbClr val="F5A623"/>
                </a:solidFill>
                <a:latin typeface="Arial Black"/>
                <a:ea typeface="Arial Black"/>
                <a:cs typeface="Arial Black"/>
                <a:sym typeface="Arial Black"/>
              </a:rPr>
              <a:t>49%</a:t>
            </a:r>
            <a:endParaRPr sz="3200">
              <a:solidFill>
                <a:schemeClr val="dk1"/>
              </a:solidFill>
              <a:latin typeface="Calibri"/>
              <a:ea typeface="Calibri"/>
              <a:cs typeface="Calibri"/>
              <a:sym typeface="Calibri"/>
            </a:endParaRPr>
          </a:p>
        </p:txBody>
      </p:sp>
      <p:sp>
        <p:nvSpPr>
          <p:cNvPr id="97" name="Google Shape;97;p5"/>
          <p:cNvSpPr/>
          <p:nvPr/>
        </p:nvSpPr>
        <p:spPr>
          <a:xfrm>
            <a:off x="2697480" y="2423160"/>
            <a:ext cx="182880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100"/>
              <a:buFont typeface="Arial"/>
              <a:buNone/>
            </a:pPr>
            <a:r>
              <a:rPr lang="en-US" sz="1100">
                <a:solidFill>
                  <a:srgbClr val="1E1E1E"/>
                </a:solidFill>
                <a:latin typeface="Arial"/>
                <a:ea typeface="Arial"/>
                <a:cs typeface="Arial"/>
                <a:sym typeface="Arial"/>
              </a:rPr>
              <a:t>Double-check multiple sources</a:t>
            </a:r>
            <a:endParaRPr sz="1100">
              <a:solidFill>
                <a:schemeClr val="dk1"/>
              </a:solidFill>
              <a:latin typeface="Calibri"/>
              <a:ea typeface="Calibri"/>
              <a:cs typeface="Calibri"/>
              <a:sym typeface="Calibri"/>
            </a:endParaRPr>
          </a:p>
        </p:txBody>
      </p:sp>
      <p:sp>
        <p:nvSpPr>
          <p:cNvPr id="98" name="Google Shape;98;p5"/>
          <p:cNvSpPr/>
          <p:nvPr/>
        </p:nvSpPr>
        <p:spPr>
          <a:xfrm>
            <a:off x="2697480" y="306324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900"/>
              <a:buFont typeface="Arial"/>
              <a:buNone/>
            </a:pPr>
            <a:r>
              <a:rPr i="1" lang="en-US" sz="900">
                <a:solidFill>
                  <a:srgbClr val="6B7280"/>
                </a:solidFill>
                <a:latin typeface="Arial"/>
                <a:ea typeface="Arial"/>
                <a:cs typeface="Arial"/>
                <a:sym typeface="Arial"/>
              </a:rPr>
              <a:t>Don't trust their own research</a:t>
            </a:r>
            <a:endParaRPr sz="900">
              <a:solidFill>
                <a:schemeClr val="dk1"/>
              </a:solidFill>
              <a:latin typeface="Calibri"/>
              <a:ea typeface="Calibri"/>
              <a:cs typeface="Calibri"/>
              <a:sym typeface="Calibri"/>
            </a:endParaRPr>
          </a:p>
        </p:txBody>
      </p:sp>
      <p:sp>
        <p:nvSpPr>
          <p:cNvPr id="99" name="Google Shape;99;p5"/>
          <p:cNvSpPr/>
          <p:nvPr/>
        </p:nvSpPr>
        <p:spPr>
          <a:xfrm>
            <a:off x="4754880" y="1783080"/>
            <a:ext cx="2011680" cy="1737360"/>
          </a:xfrm>
          <a:prstGeom prst="rect">
            <a:avLst/>
          </a:prstGeom>
          <a:solidFill>
            <a:srgbClr val="FFFFFF"/>
          </a:solidFill>
          <a:ln cap="flat" cmpd="sng" w="19050">
            <a:solidFill>
              <a:srgbClr val="F5A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 name="Google Shape;100;p5"/>
          <p:cNvSpPr/>
          <p:nvPr/>
        </p:nvSpPr>
        <p:spPr>
          <a:xfrm>
            <a:off x="4754880" y="1874520"/>
            <a:ext cx="201168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3200"/>
              <a:buFont typeface="Arial Black"/>
              <a:buNone/>
            </a:pPr>
            <a:r>
              <a:rPr b="1" lang="en-US" sz="3200">
                <a:solidFill>
                  <a:srgbClr val="F5A623"/>
                </a:solidFill>
                <a:latin typeface="Arial Black"/>
                <a:ea typeface="Arial Black"/>
                <a:cs typeface="Arial Black"/>
                <a:sym typeface="Arial Black"/>
              </a:rPr>
              <a:t>69%</a:t>
            </a:r>
            <a:endParaRPr sz="3200">
              <a:solidFill>
                <a:schemeClr val="dk1"/>
              </a:solidFill>
              <a:latin typeface="Calibri"/>
              <a:ea typeface="Calibri"/>
              <a:cs typeface="Calibri"/>
              <a:sym typeface="Calibri"/>
            </a:endParaRPr>
          </a:p>
        </p:txBody>
      </p:sp>
      <p:sp>
        <p:nvSpPr>
          <p:cNvPr id="101" name="Google Shape;101;p5"/>
          <p:cNvSpPr/>
          <p:nvPr/>
        </p:nvSpPr>
        <p:spPr>
          <a:xfrm>
            <a:off x="4846320" y="2423160"/>
            <a:ext cx="182880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100"/>
              <a:buFont typeface="Arial"/>
              <a:buNone/>
            </a:pPr>
            <a:r>
              <a:rPr lang="en-US" sz="1100">
                <a:solidFill>
                  <a:srgbClr val="1E1E1E"/>
                </a:solidFill>
                <a:latin typeface="Arial"/>
                <a:ea typeface="Arial"/>
                <a:cs typeface="Arial"/>
                <a:sym typeface="Arial"/>
              </a:rPr>
              <a:t>Want "absolute best value"</a:t>
            </a:r>
            <a:endParaRPr sz="1100">
              <a:solidFill>
                <a:schemeClr val="dk1"/>
              </a:solidFill>
              <a:latin typeface="Calibri"/>
              <a:ea typeface="Calibri"/>
              <a:cs typeface="Calibri"/>
              <a:sym typeface="Calibri"/>
            </a:endParaRPr>
          </a:p>
        </p:txBody>
      </p:sp>
      <p:sp>
        <p:nvSpPr>
          <p:cNvPr id="102" name="Google Shape;102;p5"/>
          <p:cNvSpPr/>
          <p:nvPr/>
        </p:nvSpPr>
        <p:spPr>
          <a:xfrm>
            <a:off x="4846320" y="306324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900"/>
              <a:buFont typeface="Arial"/>
              <a:buNone/>
            </a:pPr>
            <a:r>
              <a:rPr i="1" lang="en-US" sz="900">
                <a:solidFill>
                  <a:srgbClr val="6B7280"/>
                </a:solidFill>
                <a:latin typeface="Arial"/>
                <a:ea typeface="Arial"/>
                <a:cs typeface="Arial"/>
                <a:sym typeface="Arial"/>
              </a:rPr>
              <a:t>Perfectionism creates paralysis</a:t>
            </a:r>
            <a:endParaRPr sz="900">
              <a:solidFill>
                <a:schemeClr val="dk1"/>
              </a:solidFill>
              <a:latin typeface="Calibri"/>
              <a:ea typeface="Calibri"/>
              <a:cs typeface="Calibri"/>
              <a:sym typeface="Calibri"/>
            </a:endParaRPr>
          </a:p>
        </p:txBody>
      </p:sp>
      <p:sp>
        <p:nvSpPr>
          <p:cNvPr id="103" name="Google Shape;103;p5"/>
          <p:cNvSpPr/>
          <p:nvPr/>
        </p:nvSpPr>
        <p:spPr>
          <a:xfrm>
            <a:off x="6903720" y="1783080"/>
            <a:ext cx="2011680" cy="1737360"/>
          </a:xfrm>
          <a:prstGeom prst="rect">
            <a:avLst/>
          </a:prstGeom>
          <a:solidFill>
            <a:srgbClr val="FFFFFF"/>
          </a:solidFill>
          <a:ln cap="flat" cmpd="sng" w="19050">
            <a:solidFill>
              <a:srgbClr val="F5A62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5"/>
          <p:cNvSpPr/>
          <p:nvPr/>
        </p:nvSpPr>
        <p:spPr>
          <a:xfrm>
            <a:off x="6903720" y="1874520"/>
            <a:ext cx="2011680" cy="548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3200"/>
              <a:buFont typeface="Arial Black"/>
              <a:buNone/>
            </a:pPr>
            <a:r>
              <a:rPr b="1" lang="en-US" sz="3200">
                <a:solidFill>
                  <a:srgbClr val="F5A623"/>
                </a:solidFill>
                <a:latin typeface="Arial Black"/>
                <a:ea typeface="Arial Black"/>
                <a:cs typeface="Arial Black"/>
                <a:sym typeface="Arial Black"/>
              </a:rPr>
              <a:t>44%</a:t>
            </a:r>
            <a:endParaRPr sz="3200">
              <a:solidFill>
                <a:schemeClr val="dk1"/>
              </a:solidFill>
              <a:latin typeface="Calibri"/>
              <a:ea typeface="Calibri"/>
              <a:cs typeface="Calibri"/>
              <a:sym typeface="Calibri"/>
            </a:endParaRPr>
          </a:p>
        </p:txBody>
      </p:sp>
      <p:sp>
        <p:nvSpPr>
          <p:cNvPr id="105" name="Google Shape;105;p5"/>
          <p:cNvSpPr/>
          <p:nvPr/>
        </p:nvSpPr>
        <p:spPr>
          <a:xfrm>
            <a:off x="6995160" y="2423160"/>
            <a:ext cx="1828800" cy="64008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100"/>
              <a:buFont typeface="Arial"/>
              <a:buNone/>
            </a:pPr>
            <a:r>
              <a:rPr lang="en-US" sz="1100">
                <a:solidFill>
                  <a:srgbClr val="1E1E1E"/>
                </a:solidFill>
                <a:latin typeface="Arial"/>
                <a:ea typeface="Arial"/>
                <a:cs typeface="Arial"/>
                <a:sym typeface="Arial"/>
              </a:rPr>
              <a:t>Would book immediately</a:t>
            </a:r>
            <a:endParaRPr sz="1100">
              <a:solidFill>
                <a:schemeClr val="dk1"/>
              </a:solidFill>
              <a:latin typeface="Calibri"/>
              <a:ea typeface="Calibri"/>
              <a:cs typeface="Calibri"/>
              <a:sym typeface="Calibri"/>
            </a:endParaRPr>
          </a:p>
        </p:txBody>
      </p:sp>
      <p:sp>
        <p:nvSpPr>
          <p:cNvPr id="106" name="Google Shape;106;p5"/>
          <p:cNvSpPr/>
          <p:nvPr/>
        </p:nvSpPr>
        <p:spPr>
          <a:xfrm>
            <a:off x="6995160" y="3063240"/>
            <a:ext cx="182880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900"/>
              <a:buFont typeface="Arial"/>
              <a:buNone/>
            </a:pPr>
            <a:r>
              <a:rPr i="1" lang="en-US" sz="900">
                <a:solidFill>
                  <a:srgbClr val="6B7280"/>
                </a:solidFill>
                <a:latin typeface="Arial"/>
                <a:ea typeface="Arial"/>
                <a:cs typeface="Arial"/>
                <a:sym typeface="Arial"/>
              </a:rPr>
              <a:t>If given a trusted verdict</a:t>
            </a:r>
            <a:endParaRPr sz="900">
              <a:solidFill>
                <a:schemeClr val="dk1"/>
              </a:solidFill>
              <a:latin typeface="Calibri"/>
              <a:ea typeface="Calibri"/>
              <a:cs typeface="Calibri"/>
              <a:sym typeface="Calibri"/>
            </a:endParaRPr>
          </a:p>
        </p:txBody>
      </p:sp>
      <p:sp>
        <p:nvSpPr>
          <p:cNvPr id="107" name="Google Shape;107;p5"/>
          <p:cNvSpPr/>
          <p:nvPr/>
        </p:nvSpPr>
        <p:spPr>
          <a:xfrm>
            <a:off x="457200" y="3749040"/>
            <a:ext cx="822960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Top Frustrations:</a:t>
            </a:r>
            <a:endParaRPr sz="1400">
              <a:solidFill>
                <a:schemeClr val="dk1"/>
              </a:solidFill>
              <a:latin typeface="Calibri"/>
              <a:ea typeface="Calibri"/>
              <a:cs typeface="Calibri"/>
              <a:sym typeface="Calibri"/>
            </a:endParaRPr>
          </a:p>
        </p:txBody>
      </p:sp>
      <p:sp>
        <p:nvSpPr>
          <p:cNvPr id="108" name="Google Shape;108;p5"/>
          <p:cNvSpPr/>
          <p:nvPr/>
        </p:nvSpPr>
        <p:spPr>
          <a:xfrm>
            <a:off x="457200" y="4023360"/>
            <a:ext cx="26517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Finding availability</a:t>
            </a:r>
            <a:endParaRPr sz="1100">
              <a:solidFill>
                <a:schemeClr val="dk1"/>
              </a:solidFill>
              <a:latin typeface="Calibri"/>
              <a:ea typeface="Calibri"/>
              <a:cs typeface="Calibri"/>
              <a:sym typeface="Calibri"/>
            </a:endParaRPr>
          </a:p>
        </p:txBody>
      </p:sp>
      <p:sp>
        <p:nvSpPr>
          <p:cNvPr id="109" name="Google Shape;109;p5"/>
          <p:cNvSpPr/>
          <p:nvPr/>
        </p:nvSpPr>
        <p:spPr>
          <a:xfrm>
            <a:off x="457200" y="4297680"/>
            <a:ext cx="2651760" cy="22860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5"/>
          <p:cNvSpPr/>
          <p:nvPr/>
        </p:nvSpPr>
        <p:spPr>
          <a:xfrm>
            <a:off x="457200" y="4297680"/>
            <a:ext cx="1007669" cy="22860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5"/>
          <p:cNvSpPr/>
          <p:nvPr/>
        </p:nvSpPr>
        <p:spPr>
          <a:xfrm>
            <a:off x="1556309" y="4251960"/>
            <a:ext cx="45720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000"/>
              <a:buFont typeface="Arial"/>
              <a:buNone/>
            </a:pPr>
            <a:r>
              <a:rPr b="1" lang="en-US" sz="1000">
                <a:solidFill>
                  <a:srgbClr val="F5A623"/>
                </a:solidFill>
                <a:latin typeface="Arial"/>
                <a:ea typeface="Arial"/>
                <a:cs typeface="Arial"/>
                <a:sym typeface="Arial"/>
              </a:rPr>
              <a:t>38%</a:t>
            </a:r>
            <a:endParaRPr sz="1000">
              <a:solidFill>
                <a:schemeClr val="dk1"/>
              </a:solidFill>
              <a:latin typeface="Calibri"/>
              <a:ea typeface="Calibri"/>
              <a:cs typeface="Calibri"/>
              <a:sym typeface="Calibri"/>
            </a:endParaRPr>
          </a:p>
        </p:txBody>
      </p:sp>
      <p:sp>
        <p:nvSpPr>
          <p:cNvPr id="112" name="Google Shape;112;p5"/>
          <p:cNvSpPr/>
          <p:nvPr/>
        </p:nvSpPr>
        <p:spPr>
          <a:xfrm>
            <a:off x="3291840" y="4023360"/>
            <a:ext cx="26517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Transferring points</a:t>
            </a:r>
            <a:endParaRPr sz="1100">
              <a:solidFill>
                <a:schemeClr val="dk1"/>
              </a:solidFill>
              <a:latin typeface="Calibri"/>
              <a:ea typeface="Calibri"/>
              <a:cs typeface="Calibri"/>
              <a:sym typeface="Calibri"/>
            </a:endParaRPr>
          </a:p>
        </p:txBody>
      </p:sp>
      <p:sp>
        <p:nvSpPr>
          <p:cNvPr id="113" name="Google Shape;113;p5"/>
          <p:cNvSpPr/>
          <p:nvPr/>
        </p:nvSpPr>
        <p:spPr>
          <a:xfrm>
            <a:off x="3291840" y="4297680"/>
            <a:ext cx="2651760" cy="22860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5"/>
          <p:cNvSpPr/>
          <p:nvPr/>
        </p:nvSpPr>
        <p:spPr>
          <a:xfrm>
            <a:off x="3291840" y="4297680"/>
            <a:ext cx="928116" cy="22860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5"/>
          <p:cNvSpPr/>
          <p:nvPr/>
        </p:nvSpPr>
        <p:spPr>
          <a:xfrm>
            <a:off x="4311396" y="4251960"/>
            <a:ext cx="45720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000"/>
              <a:buFont typeface="Arial"/>
              <a:buNone/>
            </a:pPr>
            <a:r>
              <a:rPr b="1" lang="en-US" sz="1000">
                <a:solidFill>
                  <a:srgbClr val="F5A623"/>
                </a:solidFill>
                <a:latin typeface="Arial"/>
                <a:ea typeface="Arial"/>
                <a:cs typeface="Arial"/>
                <a:sym typeface="Arial"/>
              </a:rPr>
              <a:t>35%</a:t>
            </a:r>
            <a:endParaRPr sz="1000">
              <a:solidFill>
                <a:schemeClr val="dk1"/>
              </a:solidFill>
              <a:latin typeface="Calibri"/>
              <a:ea typeface="Calibri"/>
              <a:cs typeface="Calibri"/>
              <a:sym typeface="Calibri"/>
            </a:endParaRPr>
          </a:p>
        </p:txBody>
      </p:sp>
      <p:sp>
        <p:nvSpPr>
          <p:cNvPr id="116" name="Google Shape;116;p5"/>
          <p:cNvSpPr/>
          <p:nvPr/>
        </p:nvSpPr>
        <p:spPr>
          <a:xfrm>
            <a:off x="6126480" y="4023360"/>
            <a:ext cx="265176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1100"/>
              <a:buFont typeface="Arial"/>
              <a:buNone/>
            </a:pPr>
            <a:r>
              <a:rPr lang="en-US" sz="1100">
                <a:solidFill>
                  <a:srgbClr val="6B7280"/>
                </a:solidFill>
                <a:latin typeface="Arial"/>
                <a:ea typeface="Arial"/>
                <a:cs typeface="Arial"/>
                <a:sym typeface="Arial"/>
              </a:rPr>
              <a:t>Doing the math</a:t>
            </a:r>
            <a:endParaRPr sz="1100">
              <a:solidFill>
                <a:schemeClr val="dk1"/>
              </a:solidFill>
              <a:latin typeface="Calibri"/>
              <a:ea typeface="Calibri"/>
              <a:cs typeface="Calibri"/>
              <a:sym typeface="Calibri"/>
            </a:endParaRPr>
          </a:p>
        </p:txBody>
      </p:sp>
      <p:sp>
        <p:nvSpPr>
          <p:cNvPr id="117" name="Google Shape;117;p5"/>
          <p:cNvSpPr/>
          <p:nvPr/>
        </p:nvSpPr>
        <p:spPr>
          <a:xfrm>
            <a:off x="6126480" y="4297680"/>
            <a:ext cx="2651760" cy="22860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5"/>
          <p:cNvSpPr/>
          <p:nvPr/>
        </p:nvSpPr>
        <p:spPr>
          <a:xfrm>
            <a:off x="6126480" y="4297680"/>
            <a:ext cx="715975" cy="22860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5"/>
          <p:cNvSpPr/>
          <p:nvPr/>
        </p:nvSpPr>
        <p:spPr>
          <a:xfrm>
            <a:off x="6933895" y="4251960"/>
            <a:ext cx="45720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000"/>
              <a:buFont typeface="Arial"/>
              <a:buNone/>
            </a:pPr>
            <a:r>
              <a:rPr b="1" lang="en-US" sz="1000">
                <a:solidFill>
                  <a:srgbClr val="F5A623"/>
                </a:solidFill>
                <a:latin typeface="Arial"/>
                <a:ea typeface="Arial"/>
                <a:cs typeface="Arial"/>
                <a:sym typeface="Arial"/>
              </a:rPr>
              <a:t>27%</a:t>
            </a:r>
            <a:endParaRPr sz="10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6"/>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Who are our competitors?</a:t>
            </a:r>
            <a:endParaRPr sz="3600">
              <a:solidFill>
                <a:schemeClr val="dk1"/>
              </a:solidFill>
              <a:latin typeface="Calibri"/>
              <a:ea typeface="Calibri"/>
              <a:cs typeface="Calibri"/>
              <a:sym typeface="Calibri"/>
            </a:endParaRPr>
          </a:p>
        </p:txBody>
      </p:sp>
      <p:graphicFrame>
        <p:nvGraphicFramePr>
          <p:cNvPr id="126" name="Google Shape;126;p6"/>
          <p:cNvGraphicFramePr/>
          <p:nvPr/>
        </p:nvGraphicFramePr>
        <p:xfrm>
          <a:off x="457200" y="914400"/>
          <a:ext cx="3000000" cy="3000000"/>
        </p:xfrm>
        <a:graphic>
          <a:graphicData uri="http://schemas.openxmlformats.org/drawingml/2006/table">
            <a:tbl>
              <a:tblPr>
                <a:noFill/>
                <a:tableStyleId>{7CCD29FB-C448-46A6-9FAF-F097879CF8E1}</a:tableStyleId>
              </a:tblPr>
              <a:tblGrid>
                <a:gridCol w="1371600"/>
                <a:gridCol w="3657600"/>
                <a:gridCol w="3200400"/>
              </a:tblGrid>
              <a:tr h="512075">
                <a:tc>
                  <a:txBody>
                    <a:bodyPr/>
                    <a:lstStyle/>
                    <a:p>
                      <a:pPr indent="0" lvl="0" marL="0" marR="0" rtl="0" algn="l">
                        <a:spcBef>
                          <a:spcPts val="0"/>
                        </a:spcBef>
                        <a:spcAft>
                          <a:spcPts val="0"/>
                        </a:spcAft>
                        <a:buClr>
                          <a:srgbClr val="FFFFFF"/>
                        </a:buClr>
                        <a:buSzPts val="1100"/>
                        <a:buFont typeface="Arial"/>
                        <a:buNone/>
                      </a:pPr>
                      <a:r>
                        <a:rPr b="1" lang="en-US" sz="1100" u="none" cap="none" strike="noStrike">
                          <a:solidFill>
                            <a:srgbClr val="FFFFFF"/>
                          </a:solidFill>
                          <a:latin typeface="Arial"/>
                          <a:ea typeface="Arial"/>
                          <a:cs typeface="Arial"/>
                          <a:sym typeface="Arial"/>
                        </a:rPr>
                        <a:t>Competitor</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c>
                  <a:txBody>
                    <a:bodyPr/>
                    <a:lstStyle/>
                    <a:p>
                      <a:pPr indent="0" lvl="0" marL="0" marR="0" rtl="0" algn="l">
                        <a:spcBef>
                          <a:spcPts val="0"/>
                        </a:spcBef>
                        <a:spcAft>
                          <a:spcPts val="0"/>
                        </a:spcAft>
                        <a:buClr>
                          <a:srgbClr val="FFFFFF"/>
                        </a:buClr>
                        <a:buSzPts val="1100"/>
                        <a:buFont typeface="Arial"/>
                        <a:buNone/>
                      </a:pPr>
                      <a:r>
                        <a:rPr b="1" lang="en-US" sz="1100" u="none" cap="none" strike="noStrike">
                          <a:solidFill>
                            <a:srgbClr val="FFFFFF"/>
                          </a:solidFill>
                          <a:latin typeface="Arial"/>
                          <a:ea typeface="Arial"/>
                          <a:cs typeface="Arial"/>
                          <a:sym typeface="Arial"/>
                        </a:rPr>
                        <a:t>What They Do</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c>
                  <a:txBody>
                    <a:bodyPr/>
                    <a:lstStyle/>
                    <a:p>
                      <a:pPr indent="0" lvl="0" marL="0" marR="0" rtl="0" algn="l">
                        <a:spcBef>
                          <a:spcPts val="0"/>
                        </a:spcBef>
                        <a:spcAft>
                          <a:spcPts val="0"/>
                        </a:spcAft>
                        <a:buClr>
                          <a:srgbClr val="FFFFFF"/>
                        </a:buClr>
                        <a:buSzPts val="1100"/>
                        <a:buFont typeface="Arial"/>
                        <a:buNone/>
                      </a:pPr>
                      <a:r>
                        <a:rPr b="1" lang="en-US" sz="1100" u="none" cap="none" strike="noStrike">
                          <a:solidFill>
                            <a:srgbClr val="FFFFFF"/>
                          </a:solidFill>
                          <a:latin typeface="Arial"/>
                          <a:ea typeface="Arial"/>
                          <a:cs typeface="Arial"/>
                          <a:sym typeface="Arial"/>
                        </a:rPr>
                        <a:t>Gap</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r>
              <a:tr h="512075">
                <a:tc>
                  <a:txBody>
                    <a:bodyPr/>
                    <a:lstStyle/>
                    <a:p>
                      <a:pPr indent="0" lvl="0" marL="0" marR="0" rtl="0" algn="l">
                        <a:spcBef>
                          <a:spcPts val="0"/>
                        </a:spcBef>
                        <a:spcAft>
                          <a:spcPts val="0"/>
                        </a:spcAft>
                        <a:buClr>
                          <a:srgbClr val="000000"/>
                        </a:buClr>
                        <a:buSzPts val="1100"/>
                        <a:buFont typeface="Arial"/>
                        <a:buNone/>
                      </a:pPr>
                      <a:r>
                        <a:rPr b="1" lang="en-US" sz="1100" u="none" cap="none" strike="noStrike">
                          <a:solidFill>
                            <a:srgbClr val="000000"/>
                          </a:solidFill>
                          <a:latin typeface="Arial"/>
                          <a:ea typeface="Arial"/>
                          <a:cs typeface="Arial"/>
                          <a:sym typeface="Arial"/>
                        </a:rPr>
                        <a:t>Hopper</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AI price prediction (cash only)</a:t>
                      </a:r>
                      <a:endParaRPr sz="1100" u="none" cap="none" strike="noStrike">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$5B valuation, 120M+ downloads</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DC2626"/>
                        </a:buClr>
                        <a:buSzPts val="1100"/>
                        <a:buFont typeface="Arial"/>
                        <a:buNone/>
                      </a:pPr>
                      <a:r>
                        <a:rPr lang="en-US" sz="1100" u="none" cap="none" strike="noStrike">
                          <a:solidFill>
                            <a:srgbClr val="DC2626"/>
                          </a:solidFill>
                          <a:latin typeface="Arial"/>
                          <a:ea typeface="Arial"/>
                          <a:cs typeface="Arial"/>
                          <a:sym typeface="Arial"/>
                        </a:rPr>
                        <a:t>No points optimization</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2075">
                <a:tc>
                  <a:txBody>
                    <a:bodyPr/>
                    <a:lstStyle/>
                    <a:p>
                      <a:pPr indent="0" lvl="0" marL="0" marR="0" rtl="0" algn="l">
                        <a:spcBef>
                          <a:spcPts val="0"/>
                        </a:spcBef>
                        <a:spcAft>
                          <a:spcPts val="0"/>
                        </a:spcAft>
                        <a:buClr>
                          <a:srgbClr val="000000"/>
                        </a:buClr>
                        <a:buSzPts val="1100"/>
                        <a:buFont typeface="Arial"/>
                        <a:buNone/>
                      </a:pPr>
                      <a:r>
                        <a:rPr b="1" lang="en-US" sz="1100" u="none" cap="none" strike="noStrike">
                          <a:solidFill>
                            <a:srgbClr val="000000"/>
                          </a:solidFill>
                          <a:latin typeface="Arial"/>
                          <a:ea typeface="Arial"/>
                          <a:cs typeface="Arial"/>
                          <a:sym typeface="Arial"/>
                        </a:rPr>
                        <a:t>Point.me</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Search 30+ programs, 150+ airlines</a:t>
                      </a:r>
                      <a:endParaRPr sz="1100" u="none" cap="none" strike="noStrike">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$38.5M raised</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DC2626"/>
                        </a:buClr>
                        <a:buSzPts val="1100"/>
                        <a:buFont typeface="Arial"/>
                        <a:buNone/>
                      </a:pPr>
                      <a:r>
                        <a:rPr lang="en-US" sz="1100" u="none" cap="none" strike="noStrike">
                          <a:solidFill>
                            <a:srgbClr val="DC2626"/>
                          </a:solidFill>
                          <a:latin typeface="Arial"/>
                          <a:ea typeface="Arial"/>
                          <a:cs typeface="Arial"/>
                          <a:sym typeface="Arial"/>
                        </a:rPr>
                        <a:t>47 options, no verdict</a:t>
                      </a:r>
                      <a:endParaRPr sz="1100" u="none" cap="none" strike="noStrike">
                        <a:latin typeface="Arial"/>
                        <a:ea typeface="Arial"/>
                        <a:cs typeface="Arial"/>
                        <a:sym typeface="Arial"/>
                      </a:endParaRPr>
                    </a:p>
                    <a:p>
                      <a:pPr indent="0" lvl="0" marL="0" marR="0" rtl="0" algn="l">
                        <a:spcBef>
                          <a:spcPts val="0"/>
                        </a:spcBef>
                        <a:spcAft>
                          <a:spcPts val="0"/>
                        </a:spcAft>
                        <a:buClr>
                          <a:srgbClr val="DC2626"/>
                        </a:buClr>
                        <a:buSzPts val="1100"/>
                        <a:buFont typeface="Arial"/>
                        <a:buNone/>
                      </a:pPr>
                      <a:r>
                        <a:rPr lang="en-US" sz="1100" u="none" cap="none" strike="noStrike">
                          <a:solidFill>
                            <a:srgbClr val="DC2626"/>
                          </a:solidFill>
                          <a:latin typeface="Arial"/>
                          <a:ea typeface="Arial"/>
                          <a:cs typeface="Arial"/>
                          <a:sym typeface="Arial"/>
                        </a:rPr>
                        <a:t>109 sec search time</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2075">
                <a:tc>
                  <a:txBody>
                    <a:bodyPr/>
                    <a:lstStyle/>
                    <a:p>
                      <a:pPr indent="0" lvl="0" marL="0" marR="0" rtl="0" algn="l">
                        <a:spcBef>
                          <a:spcPts val="0"/>
                        </a:spcBef>
                        <a:spcAft>
                          <a:spcPts val="0"/>
                        </a:spcAft>
                        <a:buClr>
                          <a:srgbClr val="000000"/>
                        </a:buClr>
                        <a:buSzPts val="1100"/>
                        <a:buFont typeface="Arial"/>
                        <a:buNone/>
                      </a:pPr>
                      <a:r>
                        <a:rPr b="1" lang="en-US" sz="1100" u="none" cap="none" strike="noStrike">
                          <a:solidFill>
                            <a:srgbClr val="000000"/>
                          </a:solidFill>
                          <a:latin typeface="Arial"/>
                          <a:ea typeface="Arial"/>
                          <a:cs typeface="Arial"/>
                          <a:sym typeface="Arial"/>
                        </a:rPr>
                        <a:t>PointsYeah</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Fast search (24 sec)</a:t>
                      </a:r>
                      <a:endParaRPr sz="1100" u="none" cap="none" strike="noStrike">
                        <a:latin typeface="Arial"/>
                        <a:ea typeface="Arial"/>
                        <a:cs typeface="Arial"/>
                        <a:sym typeface="Arial"/>
                      </a:endParaRPr>
                    </a:p>
                    <a:p>
                      <a:pPr indent="0" lvl="0" marL="0" marR="0" rtl="0" algn="l">
                        <a:spcBef>
                          <a:spcPts val="0"/>
                        </a:spcBef>
                        <a:spcAft>
                          <a:spcPts val="0"/>
                        </a:spcAft>
                        <a:buClr>
                          <a:srgbClr val="000000"/>
                        </a:buClr>
                        <a:buSzPts val="1100"/>
                        <a:buFont typeface="Arial"/>
                        <a:buNone/>
                      </a:pPr>
                      <a:r>
                        <a:rPr lang="en-US" sz="1100" u="none" cap="none" strike="noStrike">
                          <a:solidFill>
                            <a:srgbClr val="000000"/>
                          </a:solidFill>
                          <a:latin typeface="Arial"/>
                          <a:ea typeface="Arial"/>
                          <a:cs typeface="Arial"/>
                          <a:sym typeface="Arial"/>
                        </a:rPr>
                        <a:t>Strong free tier</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DC2626"/>
                        </a:buClr>
                        <a:buSzPts val="1100"/>
                        <a:buFont typeface="Arial"/>
                        <a:buNone/>
                      </a:pPr>
                      <a:r>
                        <a:rPr lang="en-US" sz="1100" u="none" cap="none" strike="noStrike">
                          <a:solidFill>
                            <a:srgbClr val="DC2626"/>
                          </a:solidFill>
                          <a:latin typeface="Arial"/>
                          <a:ea typeface="Arial"/>
                          <a:cs typeface="Arial"/>
                          <a:sym typeface="Arial"/>
                        </a:rPr>
                        <a:t>No recommendations</a:t>
                      </a:r>
                      <a:endParaRPr sz="1100" u="none" cap="none" strike="noStrike">
                        <a:latin typeface="Arial"/>
                        <a:ea typeface="Arial"/>
                        <a:cs typeface="Arial"/>
                        <a:sym typeface="Arial"/>
                      </a:endParaRPr>
                    </a:p>
                    <a:p>
                      <a:pPr indent="0" lvl="0" marL="0" marR="0" rtl="0" algn="l">
                        <a:spcBef>
                          <a:spcPts val="0"/>
                        </a:spcBef>
                        <a:spcAft>
                          <a:spcPts val="0"/>
                        </a:spcAft>
                        <a:buClr>
                          <a:srgbClr val="DC2626"/>
                        </a:buClr>
                        <a:buSzPts val="1100"/>
                        <a:buFont typeface="Arial"/>
                        <a:buNone/>
                      </a:pPr>
                      <a:r>
                        <a:rPr lang="en-US" sz="1100" u="none" cap="none" strike="noStrike">
                          <a:solidFill>
                            <a:srgbClr val="DC2626"/>
                          </a:solidFill>
                          <a:latin typeface="Arial"/>
                          <a:ea typeface="Arial"/>
                          <a:cs typeface="Arial"/>
                          <a:sym typeface="Arial"/>
                        </a:rPr>
                        <a:t>User decides alone</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12075">
                <a:tc>
                  <a:txBody>
                    <a:bodyPr/>
                    <a:lstStyle/>
                    <a:p>
                      <a:pPr indent="0" lvl="0" marL="0" marR="0" rtl="0" algn="l">
                        <a:spcBef>
                          <a:spcPts val="0"/>
                        </a:spcBef>
                        <a:spcAft>
                          <a:spcPts val="0"/>
                        </a:spcAft>
                        <a:buClr>
                          <a:srgbClr val="F5A623"/>
                        </a:buClr>
                        <a:buSzPts val="1100"/>
                        <a:buFont typeface="Arial"/>
                        <a:buNone/>
                      </a:pPr>
                      <a:r>
                        <a:rPr b="1" lang="en-US" sz="1200" u="none" cap="none" strike="noStrike">
                          <a:solidFill>
                            <a:srgbClr val="F5A623"/>
                          </a:solidFill>
                          <a:latin typeface="Arial"/>
                          <a:ea typeface="Arial"/>
                          <a:cs typeface="Arial"/>
                          <a:sym typeface="Arial"/>
                        </a:rPr>
                        <a:t>RewardWise</a:t>
                      </a:r>
                      <a:endParaRPr sz="12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F5A623"/>
                        </a:buClr>
                        <a:buSzPts val="1100"/>
                        <a:buFont typeface="Arial"/>
                        <a:buNone/>
                      </a:pPr>
                      <a:r>
                        <a:rPr lang="en-US" sz="1100" u="none" cap="none" strike="noStrike">
                          <a:solidFill>
                            <a:srgbClr val="F5A623"/>
                          </a:solidFill>
                          <a:latin typeface="Arial"/>
                          <a:ea typeface="Arial"/>
                          <a:cs typeface="Arial"/>
                          <a:sym typeface="Arial"/>
                        </a:rPr>
                        <a:t>AI decision engine</a:t>
                      </a:r>
                      <a:endParaRPr sz="1100" u="none" cap="none" strike="noStrike">
                        <a:latin typeface="Arial"/>
                        <a:ea typeface="Arial"/>
                        <a:cs typeface="Arial"/>
                        <a:sym typeface="Arial"/>
                      </a:endParaRPr>
                    </a:p>
                    <a:p>
                      <a:pPr indent="0" lvl="0" marL="0" marR="0" rtl="0" algn="l">
                        <a:spcBef>
                          <a:spcPts val="0"/>
                        </a:spcBef>
                        <a:spcAft>
                          <a:spcPts val="0"/>
                        </a:spcAft>
                        <a:buClr>
                          <a:srgbClr val="F5A623"/>
                        </a:buClr>
                        <a:buSzPts val="1100"/>
                        <a:buFont typeface="Arial"/>
                        <a:buNone/>
                      </a:pPr>
                      <a:r>
                        <a:rPr lang="en-US" sz="1100" u="none" cap="none" strike="noStrike">
                          <a:solidFill>
                            <a:srgbClr val="F5A623"/>
                          </a:solidFill>
                          <a:latin typeface="Arial"/>
                          <a:ea typeface="Arial"/>
                          <a:cs typeface="Arial"/>
                          <a:sym typeface="Arial"/>
                        </a:rPr>
                        <a:t>One verdict, not options</a:t>
                      </a:r>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100"/>
                        <a:buFont typeface="Arial"/>
                        <a:buNone/>
                      </a:pPr>
                      <a:r>
                        <a:rPr b="1" lang="en-US" sz="1100" u="none" cap="none" strike="noStrike">
                          <a:solidFill>
                            <a:srgbClr val="16A34A"/>
                          </a:solidFill>
                          <a:latin typeface="Arial"/>
                          <a:ea typeface="Arial"/>
                          <a:cs typeface="Arial"/>
                          <a:sym typeface="Arial"/>
                        </a:rPr>
                        <a:t>✅ THE ANSWER</a:t>
                      </a:r>
                      <a:endParaRPr sz="11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27" name="Google Shape;127;p6"/>
          <p:cNvSpPr/>
          <p:nvPr/>
        </p:nvSpPr>
        <p:spPr>
          <a:xfrm>
            <a:off x="457200" y="3657600"/>
            <a:ext cx="8229600" cy="118872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6"/>
          <p:cNvSpPr/>
          <p:nvPr/>
        </p:nvSpPr>
        <p:spPr>
          <a:xfrm>
            <a:off x="640080" y="3749040"/>
            <a:ext cx="786384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600"/>
              <a:buFont typeface="Arial"/>
              <a:buNone/>
            </a:pPr>
            <a:r>
              <a:rPr b="1" lang="en-US" sz="1600">
                <a:solidFill>
                  <a:srgbClr val="FFFFFF"/>
                </a:solidFill>
                <a:latin typeface="Arial"/>
                <a:ea typeface="Arial"/>
                <a:cs typeface="Arial"/>
                <a:sym typeface="Arial"/>
              </a:rPr>
              <a:t>Our Winning Position</a:t>
            </a:r>
            <a:endParaRPr sz="1600">
              <a:solidFill>
                <a:schemeClr val="dk1"/>
              </a:solidFill>
              <a:latin typeface="Calibri"/>
              <a:ea typeface="Calibri"/>
              <a:cs typeface="Calibri"/>
              <a:sym typeface="Calibri"/>
            </a:endParaRPr>
          </a:p>
        </p:txBody>
      </p:sp>
      <p:sp>
        <p:nvSpPr>
          <p:cNvPr id="129" name="Google Shape;129;p6"/>
          <p:cNvSpPr/>
          <p:nvPr/>
        </p:nvSpPr>
        <p:spPr>
          <a:xfrm>
            <a:off x="640080" y="4114800"/>
            <a:ext cx="786384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200"/>
              <a:buFont typeface="Arial"/>
              <a:buNone/>
            </a:pPr>
            <a:r>
              <a:rPr lang="en-US" sz="1200">
                <a:solidFill>
                  <a:srgbClr val="FFFFFF"/>
                </a:solidFill>
                <a:latin typeface="Arial"/>
                <a:ea typeface="Arial"/>
                <a:cs typeface="Arial"/>
                <a:sym typeface="Arial"/>
              </a:rPr>
              <a:t>1. Verdict &gt; Search — we're the decision layer, not infrastructure</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1200"/>
              <a:buFont typeface="Arial"/>
              <a:buNone/>
            </a:pPr>
            <a:r>
              <a:rPr lang="en-US" sz="1200">
                <a:solidFill>
                  <a:srgbClr val="FFFFFF"/>
                </a:solidFill>
                <a:latin typeface="Arial"/>
                <a:ea typeface="Arial"/>
                <a:cs typeface="Arial"/>
                <a:sym typeface="Arial"/>
              </a:rPr>
              <a:t>2. Zero marginal cost AI — scales infinitely vs $200/booking concierge</a:t>
            </a:r>
            <a:endParaRPr sz="12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1200"/>
              <a:buFont typeface="Arial"/>
              <a:buNone/>
            </a:pPr>
            <a:r>
              <a:rPr lang="en-US" sz="1200">
                <a:solidFill>
                  <a:srgbClr val="FFFFFF"/>
                </a:solidFill>
                <a:latin typeface="Arial"/>
                <a:ea typeface="Arial"/>
                <a:cs typeface="Arial"/>
                <a:sym typeface="Arial"/>
              </a:rPr>
              <a:t>3. Confidence as product — solve trust gap, not information gap</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sp>
        <p:nvSpPr>
          <p:cNvPr id="135" name="Google Shape;135;p7"/>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AI vision?</a:t>
            </a:r>
            <a:endParaRPr sz="3600">
              <a:solidFill>
                <a:schemeClr val="dk1"/>
              </a:solidFill>
              <a:latin typeface="Calibri"/>
              <a:ea typeface="Calibri"/>
              <a:cs typeface="Calibri"/>
              <a:sym typeface="Calibri"/>
            </a:endParaRPr>
          </a:p>
        </p:txBody>
      </p:sp>
      <p:sp>
        <p:nvSpPr>
          <p:cNvPr id="136" name="Google Shape;136;p7"/>
          <p:cNvSpPr/>
          <p:nvPr/>
        </p:nvSpPr>
        <p:spPr>
          <a:xfrm>
            <a:off x="457200" y="777240"/>
            <a:ext cx="82296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600"/>
              <a:buFont typeface="Arial"/>
              <a:buNone/>
            </a:pPr>
            <a:r>
              <a:rPr i="1" lang="en-US" sz="1600">
                <a:solidFill>
                  <a:srgbClr val="F5A623"/>
                </a:solidFill>
                <a:latin typeface="Arial"/>
                <a:ea typeface="Arial"/>
                <a:cs typeface="Arial"/>
                <a:sym typeface="Arial"/>
              </a:rPr>
              <a:t>ML decides. LLM explains.</a:t>
            </a:r>
            <a:endParaRPr sz="1600">
              <a:solidFill>
                <a:schemeClr val="dk1"/>
              </a:solidFill>
              <a:latin typeface="Calibri"/>
              <a:ea typeface="Calibri"/>
              <a:cs typeface="Calibri"/>
              <a:sym typeface="Calibri"/>
            </a:endParaRPr>
          </a:p>
        </p:txBody>
      </p:sp>
      <p:sp>
        <p:nvSpPr>
          <p:cNvPr id="137" name="Google Shape;137;p7"/>
          <p:cNvSpPr/>
          <p:nvPr/>
        </p:nvSpPr>
        <p:spPr>
          <a:xfrm>
            <a:off x="274320" y="1280160"/>
            <a:ext cx="1645920" cy="1005840"/>
          </a:xfrm>
          <a:prstGeom prst="rect">
            <a:avLst/>
          </a:prstGeom>
          <a:solidFill>
            <a:srgbClr val="6B7280"/>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7"/>
          <p:cNvSpPr/>
          <p:nvPr/>
        </p:nvSpPr>
        <p:spPr>
          <a:xfrm>
            <a:off x="274320" y="137160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User Query</a:t>
            </a:r>
            <a:endParaRPr sz="1200">
              <a:solidFill>
                <a:schemeClr val="dk1"/>
              </a:solidFill>
              <a:latin typeface="Calibri"/>
              <a:ea typeface="Calibri"/>
              <a:cs typeface="Calibri"/>
              <a:sym typeface="Calibri"/>
            </a:endParaRPr>
          </a:p>
        </p:txBody>
      </p:sp>
      <p:sp>
        <p:nvSpPr>
          <p:cNvPr id="139" name="Google Shape;139;p7"/>
          <p:cNvSpPr/>
          <p:nvPr/>
        </p:nvSpPr>
        <p:spPr>
          <a:xfrm>
            <a:off x="27432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900"/>
              <a:buFont typeface="Arial"/>
              <a:buNone/>
            </a:pPr>
            <a:r>
              <a:rPr lang="en-US" sz="900">
                <a:solidFill>
                  <a:srgbClr val="FFFFFF"/>
                </a:solidFill>
                <a:latin typeface="Arial"/>
                <a:ea typeface="Arial"/>
                <a:cs typeface="Arial"/>
                <a:sym typeface="Arial"/>
              </a:rPr>
              <a:t>Natural language</a:t>
            </a:r>
            <a:endParaRPr sz="900">
              <a:solidFill>
                <a:schemeClr val="dk1"/>
              </a:solidFill>
              <a:latin typeface="Calibri"/>
              <a:ea typeface="Calibri"/>
              <a:cs typeface="Calibri"/>
              <a:sym typeface="Calibri"/>
            </a:endParaRPr>
          </a:p>
        </p:txBody>
      </p:sp>
      <p:sp>
        <p:nvSpPr>
          <p:cNvPr id="140" name="Google Shape;140;p7"/>
          <p:cNvSpPr/>
          <p:nvPr/>
        </p:nvSpPr>
        <p:spPr>
          <a:xfrm>
            <a:off x="1874520" y="1554480"/>
            <a:ext cx="2743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2000"/>
              <a:buFont typeface="Arial"/>
              <a:buNone/>
            </a:pPr>
            <a:r>
              <a:rPr lang="en-US" sz="2000">
                <a:solidFill>
                  <a:srgbClr val="6B7280"/>
                </a:solidFill>
                <a:latin typeface="Arial"/>
                <a:ea typeface="Arial"/>
                <a:cs typeface="Arial"/>
                <a:sym typeface="Arial"/>
              </a:rPr>
              <a:t>→</a:t>
            </a:r>
            <a:endParaRPr sz="2000">
              <a:solidFill>
                <a:schemeClr val="dk1"/>
              </a:solidFill>
              <a:latin typeface="Calibri"/>
              <a:ea typeface="Calibri"/>
              <a:cs typeface="Calibri"/>
              <a:sym typeface="Calibri"/>
            </a:endParaRPr>
          </a:p>
        </p:txBody>
      </p:sp>
      <p:sp>
        <p:nvSpPr>
          <p:cNvPr id="141" name="Google Shape;141;p7"/>
          <p:cNvSpPr/>
          <p:nvPr/>
        </p:nvSpPr>
        <p:spPr>
          <a:xfrm>
            <a:off x="2057400" y="1280160"/>
            <a:ext cx="1645920" cy="1005840"/>
          </a:xfrm>
          <a:prstGeom prst="rect">
            <a:avLst/>
          </a:prstGeom>
          <a:solidFill>
            <a:srgbClr val="7C3AED"/>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7"/>
          <p:cNvSpPr/>
          <p:nvPr/>
        </p:nvSpPr>
        <p:spPr>
          <a:xfrm>
            <a:off x="2057400" y="137160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LLM Parsing</a:t>
            </a:r>
            <a:endParaRPr sz="1200">
              <a:solidFill>
                <a:schemeClr val="dk1"/>
              </a:solidFill>
              <a:latin typeface="Calibri"/>
              <a:ea typeface="Calibri"/>
              <a:cs typeface="Calibri"/>
              <a:sym typeface="Calibri"/>
            </a:endParaRPr>
          </a:p>
        </p:txBody>
      </p:sp>
      <p:sp>
        <p:nvSpPr>
          <p:cNvPr id="143" name="Google Shape;143;p7"/>
          <p:cNvSpPr/>
          <p:nvPr/>
        </p:nvSpPr>
        <p:spPr>
          <a:xfrm>
            <a:off x="205740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900"/>
              <a:buFont typeface="Arial"/>
              <a:buNone/>
            </a:pPr>
            <a:r>
              <a:rPr lang="en-US" sz="900">
                <a:solidFill>
                  <a:srgbClr val="FFFFFF"/>
                </a:solidFill>
                <a:latin typeface="Arial"/>
                <a:ea typeface="Arial"/>
                <a:cs typeface="Arial"/>
                <a:sym typeface="Arial"/>
              </a:rPr>
              <a:t>Intent extraction</a:t>
            </a:r>
            <a:endParaRPr sz="900">
              <a:solidFill>
                <a:schemeClr val="dk1"/>
              </a:solidFill>
              <a:latin typeface="Calibri"/>
              <a:ea typeface="Calibri"/>
              <a:cs typeface="Calibri"/>
              <a:sym typeface="Calibri"/>
            </a:endParaRPr>
          </a:p>
        </p:txBody>
      </p:sp>
      <p:sp>
        <p:nvSpPr>
          <p:cNvPr id="144" name="Google Shape;144;p7"/>
          <p:cNvSpPr/>
          <p:nvPr/>
        </p:nvSpPr>
        <p:spPr>
          <a:xfrm>
            <a:off x="3657600" y="1554480"/>
            <a:ext cx="2743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2000"/>
              <a:buFont typeface="Arial"/>
              <a:buNone/>
            </a:pPr>
            <a:r>
              <a:rPr lang="en-US" sz="2000">
                <a:solidFill>
                  <a:srgbClr val="6B7280"/>
                </a:solidFill>
                <a:latin typeface="Arial"/>
                <a:ea typeface="Arial"/>
                <a:cs typeface="Arial"/>
                <a:sym typeface="Arial"/>
              </a:rPr>
              <a:t>→</a:t>
            </a:r>
            <a:endParaRPr sz="2000">
              <a:solidFill>
                <a:schemeClr val="dk1"/>
              </a:solidFill>
              <a:latin typeface="Calibri"/>
              <a:ea typeface="Calibri"/>
              <a:cs typeface="Calibri"/>
              <a:sym typeface="Calibri"/>
            </a:endParaRPr>
          </a:p>
        </p:txBody>
      </p:sp>
      <p:sp>
        <p:nvSpPr>
          <p:cNvPr id="145" name="Google Shape;145;p7"/>
          <p:cNvSpPr/>
          <p:nvPr/>
        </p:nvSpPr>
        <p:spPr>
          <a:xfrm>
            <a:off x="3840480" y="1280160"/>
            <a:ext cx="1645920" cy="1005840"/>
          </a:xfrm>
          <a:prstGeom prst="rect">
            <a:avLst/>
          </a:prstGeom>
          <a:solidFill>
            <a:srgbClr val="F5A623"/>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7"/>
          <p:cNvSpPr/>
          <p:nvPr/>
        </p:nvSpPr>
        <p:spPr>
          <a:xfrm>
            <a:off x="3840480" y="137160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Agents</a:t>
            </a:r>
            <a:endParaRPr sz="1200">
              <a:solidFill>
                <a:schemeClr val="dk1"/>
              </a:solidFill>
              <a:latin typeface="Calibri"/>
              <a:ea typeface="Calibri"/>
              <a:cs typeface="Calibri"/>
              <a:sym typeface="Calibri"/>
            </a:endParaRPr>
          </a:p>
        </p:txBody>
      </p:sp>
      <p:sp>
        <p:nvSpPr>
          <p:cNvPr id="147" name="Google Shape;147;p7"/>
          <p:cNvSpPr/>
          <p:nvPr/>
        </p:nvSpPr>
        <p:spPr>
          <a:xfrm>
            <a:off x="384048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900"/>
              <a:buFont typeface="Arial"/>
              <a:buNone/>
            </a:pPr>
            <a:r>
              <a:rPr lang="en-US" sz="900">
                <a:solidFill>
                  <a:srgbClr val="FFFFFF"/>
                </a:solidFill>
                <a:latin typeface="Arial"/>
                <a:ea typeface="Arial"/>
                <a:cs typeface="Arial"/>
                <a:sym typeface="Arial"/>
              </a:rPr>
              <a:t>Seats.aero</a:t>
            </a:r>
            <a:endParaRPr sz="900">
              <a:solidFill>
                <a:schemeClr val="dk1"/>
              </a:solidFill>
              <a:latin typeface="Calibri"/>
              <a:ea typeface="Calibri"/>
              <a:cs typeface="Calibri"/>
              <a:sym typeface="Calibri"/>
            </a:endParaRPr>
          </a:p>
        </p:txBody>
      </p:sp>
      <p:sp>
        <p:nvSpPr>
          <p:cNvPr id="148" name="Google Shape;148;p7"/>
          <p:cNvSpPr/>
          <p:nvPr/>
        </p:nvSpPr>
        <p:spPr>
          <a:xfrm>
            <a:off x="5440680" y="1554480"/>
            <a:ext cx="2743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2000"/>
              <a:buFont typeface="Arial"/>
              <a:buNone/>
            </a:pPr>
            <a:r>
              <a:rPr lang="en-US" sz="2000">
                <a:solidFill>
                  <a:srgbClr val="6B7280"/>
                </a:solidFill>
                <a:latin typeface="Arial"/>
                <a:ea typeface="Arial"/>
                <a:cs typeface="Arial"/>
                <a:sym typeface="Arial"/>
              </a:rPr>
              <a:t>→</a:t>
            </a:r>
            <a:endParaRPr sz="2000">
              <a:solidFill>
                <a:schemeClr val="dk1"/>
              </a:solidFill>
              <a:latin typeface="Calibri"/>
              <a:ea typeface="Calibri"/>
              <a:cs typeface="Calibri"/>
              <a:sym typeface="Calibri"/>
            </a:endParaRPr>
          </a:p>
        </p:txBody>
      </p:sp>
      <p:sp>
        <p:nvSpPr>
          <p:cNvPr id="149" name="Google Shape;149;p7"/>
          <p:cNvSpPr/>
          <p:nvPr/>
        </p:nvSpPr>
        <p:spPr>
          <a:xfrm>
            <a:off x="5623560" y="1280160"/>
            <a:ext cx="1645920" cy="1005840"/>
          </a:xfrm>
          <a:prstGeom prst="rect">
            <a:avLst/>
          </a:prstGeom>
          <a:solidFill>
            <a:srgbClr val="0D9488"/>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7"/>
          <p:cNvSpPr/>
          <p:nvPr/>
        </p:nvSpPr>
        <p:spPr>
          <a:xfrm>
            <a:off x="5623560" y="137160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ML Engine</a:t>
            </a:r>
            <a:endParaRPr sz="1200">
              <a:solidFill>
                <a:schemeClr val="dk1"/>
              </a:solidFill>
              <a:latin typeface="Calibri"/>
              <a:ea typeface="Calibri"/>
              <a:cs typeface="Calibri"/>
              <a:sym typeface="Calibri"/>
            </a:endParaRPr>
          </a:p>
        </p:txBody>
      </p:sp>
      <p:sp>
        <p:nvSpPr>
          <p:cNvPr id="151" name="Google Shape;151;p7"/>
          <p:cNvSpPr/>
          <p:nvPr/>
        </p:nvSpPr>
        <p:spPr>
          <a:xfrm>
            <a:off x="562356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900"/>
              <a:buFont typeface="Arial"/>
              <a:buNone/>
            </a:pPr>
            <a:r>
              <a:rPr lang="en-US" sz="900">
                <a:solidFill>
                  <a:srgbClr val="FFFFFF"/>
                </a:solidFill>
                <a:latin typeface="Arial"/>
                <a:ea typeface="Arial"/>
                <a:cs typeface="Arial"/>
                <a:sym typeface="Arial"/>
              </a:rPr>
              <a:t>XGBoost + Ranking</a:t>
            </a:r>
            <a:endParaRPr sz="900">
              <a:solidFill>
                <a:schemeClr val="dk1"/>
              </a:solidFill>
              <a:latin typeface="Calibri"/>
              <a:ea typeface="Calibri"/>
              <a:cs typeface="Calibri"/>
              <a:sym typeface="Calibri"/>
            </a:endParaRPr>
          </a:p>
        </p:txBody>
      </p:sp>
      <p:sp>
        <p:nvSpPr>
          <p:cNvPr id="152" name="Google Shape;152;p7"/>
          <p:cNvSpPr/>
          <p:nvPr/>
        </p:nvSpPr>
        <p:spPr>
          <a:xfrm>
            <a:off x="7223760" y="1554480"/>
            <a:ext cx="2743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2000"/>
              <a:buFont typeface="Arial"/>
              <a:buNone/>
            </a:pPr>
            <a:r>
              <a:rPr lang="en-US" sz="2000">
                <a:solidFill>
                  <a:srgbClr val="6B7280"/>
                </a:solidFill>
                <a:latin typeface="Arial"/>
                <a:ea typeface="Arial"/>
                <a:cs typeface="Arial"/>
                <a:sym typeface="Arial"/>
              </a:rPr>
              <a:t>→</a:t>
            </a:r>
            <a:endParaRPr sz="2000">
              <a:solidFill>
                <a:schemeClr val="dk1"/>
              </a:solidFill>
              <a:latin typeface="Calibri"/>
              <a:ea typeface="Calibri"/>
              <a:cs typeface="Calibri"/>
              <a:sym typeface="Calibri"/>
            </a:endParaRPr>
          </a:p>
        </p:txBody>
      </p:sp>
      <p:sp>
        <p:nvSpPr>
          <p:cNvPr id="153" name="Google Shape;153;p7"/>
          <p:cNvSpPr/>
          <p:nvPr/>
        </p:nvSpPr>
        <p:spPr>
          <a:xfrm>
            <a:off x="7406640" y="1280160"/>
            <a:ext cx="1645920" cy="1005840"/>
          </a:xfrm>
          <a:prstGeom prst="rect">
            <a:avLst/>
          </a:prstGeom>
          <a:solidFill>
            <a:srgbClr val="16A34A"/>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7"/>
          <p:cNvSpPr/>
          <p:nvPr/>
        </p:nvSpPr>
        <p:spPr>
          <a:xfrm>
            <a:off x="7406640" y="1371600"/>
            <a:ext cx="164592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200"/>
              <a:buFont typeface="Arial"/>
              <a:buNone/>
            </a:pPr>
            <a:r>
              <a:rPr b="1" lang="en-US" sz="1200">
                <a:solidFill>
                  <a:srgbClr val="FFFFFF"/>
                </a:solidFill>
                <a:latin typeface="Arial"/>
                <a:ea typeface="Arial"/>
                <a:cs typeface="Arial"/>
                <a:sym typeface="Arial"/>
              </a:rPr>
              <a:t>Verdict</a:t>
            </a:r>
            <a:endParaRPr sz="1200">
              <a:solidFill>
                <a:schemeClr val="dk1"/>
              </a:solidFill>
              <a:latin typeface="Calibri"/>
              <a:ea typeface="Calibri"/>
              <a:cs typeface="Calibri"/>
              <a:sym typeface="Calibri"/>
            </a:endParaRPr>
          </a:p>
        </p:txBody>
      </p:sp>
      <p:sp>
        <p:nvSpPr>
          <p:cNvPr id="155" name="Google Shape;155;p7"/>
          <p:cNvSpPr/>
          <p:nvPr/>
        </p:nvSpPr>
        <p:spPr>
          <a:xfrm>
            <a:off x="7406640" y="1783080"/>
            <a:ext cx="164592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900"/>
              <a:buFont typeface="Arial"/>
              <a:buNone/>
            </a:pPr>
            <a:r>
              <a:rPr lang="en-US" sz="900">
                <a:solidFill>
                  <a:srgbClr val="FFFFFF"/>
                </a:solidFill>
                <a:latin typeface="Arial"/>
                <a:ea typeface="Arial"/>
                <a:cs typeface="Arial"/>
                <a:sym typeface="Arial"/>
              </a:rPr>
              <a:t>Confidence score</a:t>
            </a:r>
            <a:endParaRPr sz="900">
              <a:solidFill>
                <a:schemeClr val="dk1"/>
              </a:solidFill>
              <a:latin typeface="Calibri"/>
              <a:ea typeface="Calibri"/>
              <a:cs typeface="Calibri"/>
              <a:sym typeface="Calibri"/>
            </a:endParaRPr>
          </a:p>
        </p:txBody>
      </p:sp>
      <p:sp>
        <p:nvSpPr>
          <p:cNvPr id="156" name="Google Shape;156;p7"/>
          <p:cNvSpPr/>
          <p:nvPr/>
        </p:nvSpPr>
        <p:spPr>
          <a:xfrm>
            <a:off x="457200" y="2514600"/>
            <a:ext cx="82296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Technology Stack (MVP Prioritized)</a:t>
            </a:r>
            <a:endParaRPr sz="1400">
              <a:solidFill>
                <a:schemeClr val="dk1"/>
              </a:solidFill>
              <a:latin typeface="Calibri"/>
              <a:ea typeface="Calibri"/>
              <a:cs typeface="Calibri"/>
              <a:sym typeface="Calibri"/>
            </a:endParaRPr>
          </a:p>
        </p:txBody>
      </p:sp>
      <p:graphicFrame>
        <p:nvGraphicFramePr>
          <p:cNvPr id="157" name="Google Shape;157;p7"/>
          <p:cNvGraphicFramePr/>
          <p:nvPr/>
        </p:nvGraphicFramePr>
        <p:xfrm>
          <a:off x="457200" y="2834640"/>
          <a:ext cx="3000000" cy="3000000"/>
        </p:xfrm>
        <a:graphic>
          <a:graphicData uri="http://schemas.openxmlformats.org/drawingml/2006/table">
            <a:tbl>
              <a:tblPr>
                <a:noFill/>
                <a:tableStyleId>{7CCD29FB-C448-46A6-9FAF-F097879CF8E1}</a:tableStyleId>
              </a:tblPr>
              <a:tblGrid>
                <a:gridCol w="1097275"/>
                <a:gridCol w="2286000"/>
                <a:gridCol w="3200400"/>
                <a:gridCol w="914400"/>
              </a:tblGrid>
              <a:tr h="335275">
                <a:tc>
                  <a:txBody>
                    <a:bodyPr/>
                    <a:lstStyle/>
                    <a:p>
                      <a:pPr indent="0" lvl="0" marL="0" marR="0" rtl="0" algn="l">
                        <a:spcBef>
                          <a:spcPts val="0"/>
                        </a:spcBef>
                        <a:spcAft>
                          <a:spcPts val="0"/>
                        </a:spcAft>
                        <a:buClr>
                          <a:srgbClr val="FFFFFF"/>
                        </a:buClr>
                        <a:buSzPts val="1000"/>
                        <a:buFont typeface="Arial"/>
                        <a:buNone/>
                      </a:pPr>
                      <a:r>
                        <a:rPr b="1" lang="en-US" sz="1000" u="none" cap="none" strike="noStrike">
                          <a:solidFill>
                            <a:srgbClr val="FFFFFF"/>
                          </a:solidFill>
                          <a:latin typeface="Arial"/>
                          <a:ea typeface="Arial"/>
                          <a:cs typeface="Arial"/>
                          <a:sym typeface="Arial"/>
                        </a:rPr>
                        <a:t>Layer</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c>
                  <a:txBody>
                    <a:bodyPr/>
                    <a:lstStyle/>
                    <a:p>
                      <a:pPr indent="0" lvl="0" marL="0" marR="0" rtl="0" algn="l">
                        <a:spcBef>
                          <a:spcPts val="0"/>
                        </a:spcBef>
                        <a:spcAft>
                          <a:spcPts val="0"/>
                        </a:spcAft>
                        <a:buClr>
                          <a:srgbClr val="FFFFFF"/>
                        </a:buClr>
                        <a:buSzPts val="1000"/>
                        <a:buFont typeface="Arial"/>
                        <a:buNone/>
                      </a:pPr>
                      <a:r>
                        <a:rPr b="1" lang="en-US" sz="1000" u="none" cap="none" strike="noStrike">
                          <a:solidFill>
                            <a:srgbClr val="FFFFFF"/>
                          </a:solidFill>
                          <a:latin typeface="Arial"/>
                          <a:ea typeface="Arial"/>
                          <a:cs typeface="Arial"/>
                          <a:sym typeface="Arial"/>
                        </a:rPr>
                        <a:t>Tech</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c>
                  <a:txBody>
                    <a:bodyPr/>
                    <a:lstStyle/>
                    <a:p>
                      <a:pPr indent="0" lvl="0" marL="0" marR="0" rtl="0" algn="l">
                        <a:spcBef>
                          <a:spcPts val="0"/>
                        </a:spcBef>
                        <a:spcAft>
                          <a:spcPts val="0"/>
                        </a:spcAft>
                        <a:buClr>
                          <a:srgbClr val="FFFFFF"/>
                        </a:buClr>
                        <a:buSzPts val="1000"/>
                        <a:buFont typeface="Arial"/>
                        <a:buNone/>
                      </a:pPr>
                      <a:r>
                        <a:rPr b="1" lang="en-US" sz="1000" u="none" cap="none" strike="noStrike">
                          <a:solidFill>
                            <a:srgbClr val="FFFFFF"/>
                          </a:solidFill>
                          <a:latin typeface="Arial"/>
                          <a:ea typeface="Arial"/>
                          <a:cs typeface="Arial"/>
                          <a:sym typeface="Arial"/>
                        </a:rPr>
                        <a:t>Purpose</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c>
                  <a:txBody>
                    <a:bodyPr/>
                    <a:lstStyle/>
                    <a:p>
                      <a:pPr indent="0" lvl="0" marL="0" marR="0" rtl="0" algn="l">
                        <a:spcBef>
                          <a:spcPts val="0"/>
                        </a:spcBef>
                        <a:spcAft>
                          <a:spcPts val="0"/>
                        </a:spcAft>
                        <a:buClr>
                          <a:srgbClr val="FFFFFF"/>
                        </a:buClr>
                        <a:buSzPts val="1000"/>
                        <a:buFont typeface="Arial"/>
                        <a:buNone/>
                      </a:pPr>
                      <a:r>
                        <a:rPr b="1" lang="en-US" sz="1000" u="none" cap="none" strike="noStrike">
                          <a:solidFill>
                            <a:srgbClr val="FFFFFF"/>
                          </a:solidFill>
                          <a:latin typeface="Arial"/>
                          <a:ea typeface="Arial"/>
                          <a:cs typeface="Arial"/>
                          <a:sym typeface="Arial"/>
                        </a:rPr>
                        <a:t>Priority</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A1A2E"/>
                    </a:solidFill>
                  </a:tcPr>
                </a:tc>
              </a:tr>
              <a:tr h="335275">
                <a:tc>
                  <a:txBody>
                    <a:bodyPr/>
                    <a:lstStyle/>
                    <a:p>
                      <a:pPr indent="0" lvl="0" marL="0" marR="0" rtl="0" algn="l">
                        <a:spcBef>
                          <a:spcPts val="0"/>
                        </a:spcBef>
                        <a:spcAft>
                          <a:spcPts val="0"/>
                        </a:spcAft>
                        <a:buClr>
                          <a:srgbClr val="000000"/>
                        </a:buClr>
                        <a:buSzPts val="1000"/>
                        <a:buFont typeface="Arial"/>
                        <a:buNone/>
                      </a:pPr>
                      <a:r>
                        <a:rPr b="1" lang="en-US" sz="1000" u="none" cap="none" strike="noStrike">
                          <a:solidFill>
                            <a:srgbClr val="000000"/>
                          </a:solidFill>
                          <a:latin typeface="Arial"/>
                          <a:ea typeface="Arial"/>
                          <a:cs typeface="Arial"/>
                          <a:sym typeface="Arial"/>
                        </a:rPr>
                        <a:t>LLM</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Claude/GPT-4o Mini</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Intent parsing, verdict explanation</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000"/>
                        <a:buFont typeface="Arial"/>
                        <a:buNone/>
                      </a:pPr>
                      <a:r>
                        <a:rPr b="1" lang="en-US" sz="1000" u="none" cap="none" strike="noStrike">
                          <a:solidFill>
                            <a:srgbClr val="16A34A"/>
                          </a:solidFill>
                          <a:latin typeface="Arial"/>
                          <a:ea typeface="Arial"/>
                          <a:cs typeface="Arial"/>
                          <a:sym typeface="Arial"/>
                        </a:rPr>
                        <a:t>P0</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spcBef>
                          <a:spcPts val="0"/>
                        </a:spcBef>
                        <a:spcAft>
                          <a:spcPts val="0"/>
                        </a:spcAft>
                        <a:buClr>
                          <a:srgbClr val="000000"/>
                        </a:buClr>
                        <a:buSzPts val="1000"/>
                        <a:buFont typeface="Arial"/>
                        <a:buNone/>
                      </a:pPr>
                      <a:r>
                        <a:rPr b="1" lang="en-US" sz="1000" u="none" cap="none" strike="noStrike">
                          <a:solidFill>
                            <a:srgbClr val="000000"/>
                          </a:solidFill>
                          <a:latin typeface="Arial"/>
                          <a:ea typeface="Arial"/>
                          <a:cs typeface="Arial"/>
                          <a:sym typeface="Arial"/>
                        </a:rPr>
                        <a:t>ML</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XGBoost, LambdaMART</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Cash vs points, path ranking</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000"/>
                        <a:buFont typeface="Arial"/>
                        <a:buNone/>
                      </a:pPr>
                      <a:r>
                        <a:rPr b="1" lang="en-US" sz="1000" u="none" cap="none" strike="noStrike">
                          <a:solidFill>
                            <a:srgbClr val="16A34A"/>
                          </a:solidFill>
                          <a:latin typeface="Arial"/>
                          <a:ea typeface="Arial"/>
                          <a:cs typeface="Arial"/>
                          <a:sym typeface="Arial"/>
                        </a:rPr>
                        <a:t>P0</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spcBef>
                          <a:spcPts val="0"/>
                        </a:spcBef>
                        <a:spcAft>
                          <a:spcPts val="0"/>
                        </a:spcAft>
                        <a:buClr>
                          <a:srgbClr val="000000"/>
                        </a:buClr>
                        <a:buSzPts val="1000"/>
                        <a:buFont typeface="Arial"/>
                        <a:buNone/>
                      </a:pPr>
                      <a:r>
                        <a:rPr b="1" lang="en-US" sz="1000" u="none" cap="none" strike="noStrike">
                          <a:solidFill>
                            <a:srgbClr val="000000"/>
                          </a:solidFill>
                          <a:latin typeface="Arial"/>
                          <a:ea typeface="Arial"/>
                          <a:cs typeface="Arial"/>
                          <a:sym typeface="Arial"/>
                        </a:rPr>
                        <a:t>Agents</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Seats.aero</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Real-time availability, balance sync</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000"/>
                        <a:buFont typeface="Arial"/>
                        <a:buNone/>
                      </a:pPr>
                      <a:r>
                        <a:rPr b="1" lang="en-US" sz="1000" u="none" cap="none" strike="noStrike">
                          <a:solidFill>
                            <a:srgbClr val="16A34A"/>
                          </a:solidFill>
                          <a:latin typeface="Arial"/>
                          <a:ea typeface="Arial"/>
                          <a:cs typeface="Arial"/>
                          <a:sym typeface="Arial"/>
                        </a:rPr>
                        <a:t>P0</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spcBef>
                          <a:spcPts val="0"/>
                        </a:spcBef>
                        <a:spcAft>
                          <a:spcPts val="0"/>
                        </a:spcAft>
                        <a:buClr>
                          <a:srgbClr val="000000"/>
                        </a:buClr>
                        <a:buSzPts val="1000"/>
                        <a:buFont typeface="Arial"/>
                        <a:buNone/>
                      </a:pPr>
                      <a:r>
                        <a:rPr b="1" lang="en-US" sz="1000" u="none" cap="none" strike="noStrike">
                          <a:solidFill>
                            <a:srgbClr val="000000"/>
                          </a:solidFill>
                          <a:latin typeface="Arial"/>
                          <a:ea typeface="Arial"/>
                          <a:cs typeface="Arial"/>
                          <a:sym typeface="Arial"/>
                        </a:rPr>
                        <a:t>RAG</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Transfer rules DB</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Award charts, program rules</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000"/>
                        <a:buFont typeface="Arial"/>
                        <a:buNone/>
                      </a:pPr>
                      <a:r>
                        <a:rPr b="1" lang="en-US" sz="1000" u="none" cap="none" strike="noStrike">
                          <a:solidFill>
                            <a:srgbClr val="16A34A"/>
                          </a:solidFill>
                          <a:latin typeface="Arial"/>
                          <a:ea typeface="Arial"/>
                          <a:cs typeface="Arial"/>
                          <a:sym typeface="Arial"/>
                        </a:rPr>
                        <a:t>P0</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spcBef>
                          <a:spcPts val="0"/>
                        </a:spcBef>
                        <a:spcAft>
                          <a:spcPts val="0"/>
                        </a:spcAft>
                        <a:buClr>
                          <a:srgbClr val="000000"/>
                        </a:buClr>
                        <a:buSzPts val="1000"/>
                        <a:buFont typeface="Arial"/>
                        <a:buNone/>
                      </a:pPr>
                      <a:r>
                        <a:rPr b="1" lang="en-US" sz="1000" u="none" cap="none" strike="noStrike">
                          <a:solidFill>
                            <a:srgbClr val="000000"/>
                          </a:solidFill>
                          <a:latin typeface="Arial"/>
                          <a:ea typeface="Arial"/>
                          <a:cs typeface="Arial"/>
                          <a:sym typeface="Arial"/>
                        </a:rPr>
                        <a:t>Eval</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Isotonic Regression</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000000"/>
                        </a:buClr>
                        <a:buSzPts val="1000"/>
                        <a:buFont typeface="Arial"/>
                        <a:buNone/>
                      </a:pPr>
                      <a:r>
                        <a:rPr lang="en-US" sz="1000" u="none" cap="none" strike="noStrike">
                          <a:solidFill>
                            <a:srgbClr val="000000"/>
                          </a:solidFill>
                          <a:latin typeface="Arial"/>
                          <a:ea typeface="Arial"/>
                          <a:cs typeface="Arial"/>
                          <a:sym typeface="Arial"/>
                        </a:rPr>
                        <a:t>Confidence calibration</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spcBef>
                          <a:spcPts val="0"/>
                        </a:spcBef>
                        <a:spcAft>
                          <a:spcPts val="0"/>
                        </a:spcAft>
                        <a:buClr>
                          <a:srgbClr val="16A34A"/>
                        </a:buClr>
                        <a:buSzPts val="1000"/>
                        <a:buFont typeface="Arial"/>
                        <a:buNone/>
                      </a:pPr>
                      <a:r>
                        <a:rPr b="1" lang="en-US" sz="1000" u="none" cap="none" strike="noStrike">
                          <a:solidFill>
                            <a:srgbClr val="16A34A"/>
                          </a:solidFill>
                          <a:latin typeface="Arial"/>
                          <a:ea typeface="Arial"/>
                          <a:cs typeface="Arial"/>
                          <a:sym typeface="Arial"/>
                        </a:rPr>
                        <a:t>P0</a:t>
                      </a:r>
                      <a:endParaRPr sz="1000" u="none" cap="none" strike="noStrike">
                        <a:latin typeface="Arial"/>
                        <a:ea typeface="Arial"/>
                        <a:cs typeface="Arial"/>
                        <a:sym typeface="Arial"/>
                      </a:endParaRPr>
                    </a:p>
                  </a:txBody>
                  <a:tcPr marT="45725" marB="45725" marR="91450" marL="91450">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8"/>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AI Hypothesis</a:t>
            </a:r>
            <a:endParaRPr sz="3600">
              <a:solidFill>
                <a:schemeClr val="dk1"/>
              </a:solidFill>
              <a:latin typeface="Calibri"/>
              <a:ea typeface="Calibri"/>
              <a:cs typeface="Calibri"/>
              <a:sym typeface="Calibri"/>
            </a:endParaRPr>
          </a:p>
        </p:txBody>
      </p:sp>
      <p:sp>
        <p:nvSpPr>
          <p:cNvPr id="164" name="Google Shape;164;p8"/>
          <p:cNvSpPr/>
          <p:nvPr/>
        </p:nvSpPr>
        <p:spPr>
          <a:xfrm>
            <a:off x="457200" y="914400"/>
            <a:ext cx="8229600" cy="1463040"/>
          </a:xfrm>
          <a:prstGeom prst="rect">
            <a:avLst/>
          </a:prstGeom>
          <a:solidFill>
            <a:srgbClr val="FFF9E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8"/>
          <p:cNvSpPr/>
          <p:nvPr/>
        </p:nvSpPr>
        <p:spPr>
          <a:xfrm>
            <a:off x="548640" y="960120"/>
            <a:ext cx="4572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5A623"/>
              </a:buClr>
              <a:buSzPts val="1600"/>
              <a:buFont typeface="Arial Black"/>
              <a:buNone/>
            </a:pPr>
            <a:r>
              <a:rPr b="1" lang="en-US" sz="1600">
                <a:solidFill>
                  <a:srgbClr val="F5A623"/>
                </a:solidFill>
                <a:latin typeface="Arial Black"/>
                <a:ea typeface="Arial Black"/>
                <a:cs typeface="Arial Black"/>
                <a:sym typeface="Arial Black"/>
              </a:rPr>
              <a:t>IF</a:t>
            </a:r>
            <a:endParaRPr sz="1600">
              <a:solidFill>
                <a:schemeClr val="dk1"/>
              </a:solidFill>
              <a:latin typeface="Calibri"/>
              <a:ea typeface="Calibri"/>
              <a:cs typeface="Calibri"/>
              <a:sym typeface="Calibri"/>
            </a:endParaRPr>
          </a:p>
        </p:txBody>
      </p:sp>
      <p:sp>
        <p:nvSpPr>
          <p:cNvPr id="166" name="Google Shape;166;p8"/>
          <p:cNvSpPr/>
          <p:nvPr/>
        </p:nvSpPr>
        <p:spPr>
          <a:xfrm>
            <a:off x="1737360" y="960120"/>
            <a:ext cx="6766560" cy="1371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E1E1E"/>
              </a:buClr>
              <a:buSzPts val="1300"/>
              <a:buFont typeface="Arial"/>
              <a:buNone/>
            </a:pPr>
            <a:r>
              <a:rPr lang="en-US" sz="1300">
                <a:solidFill>
                  <a:srgbClr val="1E1E1E"/>
                </a:solidFill>
                <a:latin typeface="Arial"/>
                <a:ea typeface="Arial"/>
                <a:cs typeface="Arial"/>
                <a:sym typeface="Arial"/>
              </a:rPr>
              <a:t>We deliver high-confidence (&gt;90% accuracy) cash vs points recommendations instantly (&lt;5 sec) by combining:</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300"/>
              <a:buFont typeface="Arial"/>
              <a:buNone/>
            </a:pPr>
            <a:r>
              <a:rPr lang="en-US" sz="1300">
                <a:solidFill>
                  <a:srgbClr val="1E1E1E"/>
                </a:solidFill>
                <a:latin typeface="Arial"/>
                <a:ea typeface="Arial"/>
                <a:cs typeface="Arial"/>
                <a:sym typeface="Arial"/>
              </a:rPr>
              <a:t>• ML-based ranking (LambdaMART)</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300"/>
              <a:buFont typeface="Arial"/>
              <a:buNone/>
            </a:pPr>
            <a:r>
              <a:rPr lang="en-US" sz="1300">
                <a:solidFill>
                  <a:srgbClr val="1E1E1E"/>
                </a:solidFill>
                <a:latin typeface="Arial"/>
                <a:ea typeface="Arial"/>
                <a:cs typeface="Arial"/>
                <a:sym typeface="Arial"/>
              </a:rPr>
              <a:t>• </a:t>
            </a:r>
            <a:r>
              <a:rPr lang="en-US" sz="1100">
                <a:solidFill>
                  <a:srgbClr val="1E1E1E"/>
                </a:solidFill>
                <a:latin typeface="Calibri"/>
                <a:ea typeface="Calibri"/>
                <a:cs typeface="Calibri"/>
                <a:sym typeface="Calibri"/>
              </a:rPr>
              <a:t>RAG-grounded</a:t>
            </a:r>
            <a:r>
              <a:rPr lang="en-US" sz="1300">
                <a:solidFill>
                  <a:srgbClr val="1E1E1E"/>
                </a:solidFill>
                <a:latin typeface="Arial"/>
                <a:ea typeface="Arial"/>
                <a:cs typeface="Arial"/>
                <a:sym typeface="Arial"/>
              </a:rPr>
              <a:t> program rules (transfer partners, award charts)</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300"/>
              <a:buFont typeface="Arial"/>
              <a:buNone/>
            </a:pPr>
            <a:r>
              <a:rPr lang="en-US" sz="1300">
                <a:solidFill>
                  <a:srgbClr val="1E1E1E"/>
                </a:solidFill>
                <a:latin typeface="Arial"/>
                <a:ea typeface="Arial"/>
                <a:cs typeface="Arial"/>
                <a:sym typeface="Arial"/>
              </a:rPr>
              <a:t>• LLM-powered verdict explanation</a:t>
            </a:r>
            <a:endParaRPr sz="1300">
              <a:solidFill>
                <a:schemeClr val="dk1"/>
              </a:solidFill>
              <a:latin typeface="Calibri"/>
              <a:ea typeface="Calibri"/>
              <a:cs typeface="Calibri"/>
              <a:sym typeface="Calibri"/>
            </a:endParaRPr>
          </a:p>
        </p:txBody>
      </p:sp>
      <p:sp>
        <p:nvSpPr>
          <p:cNvPr id="167" name="Google Shape;167;p8"/>
          <p:cNvSpPr/>
          <p:nvPr/>
        </p:nvSpPr>
        <p:spPr>
          <a:xfrm>
            <a:off x="457200" y="2468880"/>
            <a:ext cx="8229600" cy="1280160"/>
          </a:xfrm>
          <a:prstGeom prst="rect">
            <a:avLst/>
          </a:prstGeom>
          <a:solidFill>
            <a:srgbClr val="F5A6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8"/>
          <p:cNvSpPr/>
          <p:nvPr/>
        </p:nvSpPr>
        <p:spPr>
          <a:xfrm>
            <a:off x="411480" y="2688034"/>
            <a:ext cx="132588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FFFFFF"/>
              </a:buClr>
              <a:buSzPts val="1600"/>
              <a:buFont typeface="Arial Black"/>
              <a:buNone/>
            </a:pPr>
            <a:r>
              <a:rPr b="1" lang="en-US" sz="1600">
                <a:solidFill>
                  <a:srgbClr val="FFFFFF"/>
                </a:solidFill>
                <a:latin typeface="Arial Black"/>
                <a:ea typeface="Arial Black"/>
                <a:cs typeface="Arial Black"/>
                <a:sym typeface="Arial Black"/>
              </a:rPr>
              <a:t>THEN</a:t>
            </a:r>
            <a:endParaRPr sz="1600">
              <a:solidFill>
                <a:schemeClr val="dk1"/>
              </a:solidFill>
              <a:latin typeface="Calibri"/>
              <a:ea typeface="Calibri"/>
              <a:cs typeface="Calibri"/>
              <a:sym typeface="Calibri"/>
            </a:endParaRPr>
          </a:p>
        </p:txBody>
      </p:sp>
      <p:sp>
        <p:nvSpPr>
          <p:cNvPr id="169" name="Google Shape;169;p8"/>
          <p:cNvSpPr/>
          <p:nvPr/>
        </p:nvSpPr>
        <p:spPr>
          <a:xfrm>
            <a:off x="2516488" y="2514600"/>
            <a:ext cx="5987431" cy="11887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FF"/>
              </a:buClr>
              <a:buSzPts val="1300"/>
              <a:buFont typeface="Arial"/>
              <a:buNone/>
            </a:pPr>
            <a:r>
              <a:rPr lang="en-US" sz="1300">
                <a:solidFill>
                  <a:srgbClr val="FFFFFF"/>
                </a:solidFill>
                <a:latin typeface="Arial"/>
                <a:ea typeface="Arial"/>
                <a:cs typeface="Arial"/>
                <a:sym typeface="Arial"/>
              </a:rPr>
              <a:t>Time-poor travelers will make booking decisions faster and more confidently:</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1300"/>
              <a:buFont typeface="Arial"/>
              <a:buNone/>
            </a:pPr>
            <a:r>
              <a:rPr lang="en-US" sz="1300">
                <a:solidFill>
                  <a:srgbClr val="FFFFFF"/>
                </a:solidFill>
                <a:latin typeface="Arial"/>
                <a:ea typeface="Arial"/>
                <a:cs typeface="Arial"/>
                <a:sym typeface="Arial"/>
              </a:rPr>
              <a:t>• &gt;50% reduction in decision time</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1300"/>
              <a:buFont typeface="Arial"/>
              <a:buNone/>
            </a:pPr>
            <a:r>
              <a:rPr lang="en-US" sz="1300">
                <a:solidFill>
                  <a:srgbClr val="FFFFFF"/>
                </a:solidFill>
                <a:latin typeface="Arial"/>
                <a:ea typeface="Arial"/>
                <a:cs typeface="Arial"/>
                <a:sym typeface="Arial"/>
              </a:rPr>
              <a:t>• &gt;75% positive verdict feedback</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1300"/>
              <a:buFont typeface="Arial"/>
              <a:buNone/>
            </a:pPr>
            <a:r>
              <a:rPr lang="en-US" sz="1300">
                <a:solidFill>
                  <a:srgbClr val="FFFFFF"/>
                </a:solidFill>
                <a:latin typeface="Arial"/>
                <a:ea typeface="Arial"/>
                <a:cs typeface="Arial"/>
                <a:sym typeface="Arial"/>
              </a:rPr>
              <a:t>• Higher trust → repeat usage → premium conversion</a:t>
            </a:r>
            <a:endParaRPr sz="1300">
              <a:solidFill>
                <a:schemeClr val="dk1"/>
              </a:solidFill>
              <a:latin typeface="Calibri"/>
              <a:ea typeface="Calibri"/>
              <a:cs typeface="Calibri"/>
              <a:sym typeface="Calibri"/>
            </a:endParaRPr>
          </a:p>
        </p:txBody>
      </p:sp>
      <p:sp>
        <p:nvSpPr>
          <p:cNvPr id="170" name="Google Shape;170;p8"/>
          <p:cNvSpPr/>
          <p:nvPr/>
        </p:nvSpPr>
        <p:spPr>
          <a:xfrm>
            <a:off x="457200" y="3931920"/>
            <a:ext cx="8229600" cy="2743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Success Metrics:</a:t>
            </a:r>
            <a:endParaRPr sz="1400">
              <a:solidFill>
                <a:schemeClr val="dk1"/>
              </a:solidFill>
              <a:latin typeface="Calibri"/>
              <a:ea typeface="Calibri"/>
              <a:cs typeface="Calibri"/>
              <a:sym typeface="Calibri"/>
            </a:endParaRPr>
          </a:p>
        </p:txBody>
      </p:sp>
      <p:sp>
        <p:nvSpPr>
          <p:cNvPr id="171" name="Google Shape;171;p8"/>
          <p:cNvSpPr/>
          <p:nvPr/>
        </p:nvSpPr>
        <p:spPr>
          <a:xfrm>
            <a:off x="457200" y="4206240"/>
            <a:ext cx="2651760" cy="82296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8"/>
          <p:cNvSpPr/>
          <p:nvPr/>
        </p:nvSpPr>
        <p:spPr>
          <a:xfrm>
            <a:off x="548640" y="4251960"/>
            <a:ext cx="118872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Verdict Accuracy</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&gt;90%</a:t>
            </a:r>
            <a:endParaRPr sz="1100">
              <a:solidFill>
                <a:schemeClr val="dk1"/>
              </a:solidFill>
              <a:latin typeface="Calibri"/>
              <a:ea typeface="Calibri"/>
              <a:cs typeface="Calibri"/>
              <a:sym typeface="Calibri"/>
            </a:endParaRPr>
          </a:p>
        </p:txBody>
      </p:sp>
      <p:sp>
        <p:nvSpPr>
          <p:cNvPr id="173" name="Google Shape;173;p8"/>
          <p:cNvSpPr/>
          <p:nvPr/>
        </p:nvSpPr>
        <p:spPr>
          <a:xfrm>
            <a:off x="1737360" y="4251960"/>
            <a:ext cx="128016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900">
                <a:solidFill>
                  <a:srgbClr val="6B7280"/>
                </a:solidFill>
                <a:latin typeface="Arial"/>
                <a:ea typeface="Arial"/>
                <a:cs typeface="Arial"/>
                <a:sym typeface="Arial"/>
              </a:rPr>
              <a:t>User confirms correct recommendation</a:t>
            </a:r>
            <a:endParaRPr sz="900">
              <a:solidFill>
                <a:schemeClr val="dk1"/>
              </a:solidFill>
              <a:latin typeface="Calibri"/>
              <a:ea typeface="Calibri"/>
              <a:cs typeface="Calibri"/>
              <a:sym typeface="Calibri"/>
            </a:endParaRPr>
          </a:p>
        </p:txBody>
      </p:sp>
      <p:sp>
        <p:nvSpPr>
          <p:cNvPr id="174" name="Google Shape;174;p8"/>
          <p:cNvSpPr/>
          <p:nvPr/>
        </p:nvSpPr>
        <p:spPr>
          <a:xfrm>
            <a:off x="3291840" y="4206240"/>
            <a:ext cx="2651760" cy="82296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8"/>
          <p:cNvSpPr/>
          <p:nvPr/>
        </p:nvSpPr>
        <p:spPr>
          <a:xfrm>
            <a:off x="3383280" y="4251960"/>
            <a:ext cx="118872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Response Time</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&lt;5 sec</a:t>
            </a:r>
            <a:endParaRPr sz="1100">
              <a:solidFill>
                <a:schemeClr val="dk1"/>
              </a:solidFill>
              <a:latin typeface="Calibri"/>
              <a:ea typeface="Calibri"/>
              <a:cs typeface="Calibri"/>
              <a:sym typeface="Calibri"/>
            </a:endParaRPr>
          </a:p>
        </p:txBody>
      </p:sp>
      <p:sp>
        <p:nvSpPr>
          <p:cNvPr id="176" name="Google Shape;176;p8"/>
          <p:cNvSpPr/>
          <p:nvPr/>
        </p:nvSpPr>
        <p:spPr>
          <a:xfrm>
            <a:off x="4572000" y="4251960"/>
            <a:ext cx="128016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900">
                <a:solidFill>
                  <a:srgbClr val="6B7280"/>
                </a:solidFill>
                <a:latin typeface="Arial"/>
                <a:ea typeface="Arial"/>
                <a:cs typeface="Arial"/>
                <a:sym typeface="Arial"/>
              </a:rPr>
              <a:t>Query to verdict latency</a:t>
            </a:r>
            <a:endParaRPr sz="900">
              <a:solidFill>
                <a:schemeClr val="dk1"/>
              </a:solidFill>
              <a:latin typeface="Calibri"/>
              <a:ea typeface="Calibri"/>
              <a:cs typeface="Calibri"/>
              <a:sym typeface="Calibri"/>
            </a:endParaRPr>
          </a:p>
        </p:txBody>
      </p:sp>
      <p:sp>
        <p:nvSpPr>
          <p:cNvPr id="177" name="Google Shape;177;p8"/>
          <p:cNvSpPr/>
          <p:nvPr/>
        </p:nvSpPr>
        <p:spPr>
          <a:xfrm>
            <a:off x="6126480" y="4206240"/>
            <a:ext cx="2651760" cy="822960"/>
          </a:xfrm>
          <a:prstGeom prst="rect">
            <a:avLst/>
          </a:prstGeom>
          <a:solidFill>
            <a:srgbClr val="F5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8"/>
          <p:cNvSpPr/>
          <p:nvPr/>
        </p:nvSpPr>
        <p:spPr>
          <a:xfrm>
            <a:off x="6217920" y="4251960"/>
            <a:ext cx="118872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User Trust</a:t>
            </a:r>
            <a:endParaRPr sz="1100">
              <a:solidFill>
                <a:schemeClr val="dk1"/>
              </a:solidFill>
              <a:latin typeface="Calibri"/>
              <a:ea typeface="Calibri"/>
              <a:cs typeface="Calibri"/>
              <a:sym typeface="Calibri"/>
            </a:endParaRPr>
          </a:p>
          <a:p>
            <a:pPr indent="0" lvl="0" marL="0" marR="0" rtl="0" algn="l">
              <a:spcBef>
                <a:spcPts val="0"/>
              </a:spcBef>
              <a:spcAft>
                <a:spcPts val="0"/>
              </a:spcAft>
              <a:buClr>
                <a:srgbClr val="1E1E1E"/>
              </a:buClr>
              <a:buSzPts val="1100"/>
              <a:buFont typeface="Arial"/>
              <a:buNone/>
            </a:pPr>
            <a:r>
              <a:rPr b="1" lang="en-US" sz="1100">
                <a:solidFill>
                  <a:srgbClr val="1E1E1E"/>
                </a:solidFill>
                <a:latin typeface="Arial"/>
                <a:ea typeface="Arial"/>
                <a:cs typeface="Arial"/>
                <a:sym typeface="Arial"/>
              </a:rPr>
              <a:t>&gt;75%</a:t>
            </a:r>
            <a:endParaRPr sz="1100">
              <a:solidFill>
                <a:schemeClr val="dk1"/>
              </a:solidFill>
              <a:latin typeface="Calibri"/>
              <a:ea typeface="Calibri"/>
              <a:cs typeface="Calibri"/>
              <a:sym typeface="Calibri"/>
            </a:endParaRPr>
          </a:p>
        </p:txBody>
      </p:sp>
      <p:sp>
        <p:nvSpPr>
          <p:cNvPr id="179" name="Google Shape;179;p8"/>
          <p:cNvSpPr/>
          <p:nvPr/>
        </p:nvSpPr>
        <p:spPr>
          <a:xfrm>
            <a:off x="7406640" y="4251960"/>
            <a:ext cx="1280160" cy="7315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900">
                <a:solidFill>
                  <a:srgbClr val="6B7280"/>
                </a:solidFill>
                <a:latin typeface="Arial"/>
                <a:ea typeface="Arial"/>
                <a:cs typeface="Arial"/>
                <a:sym typeface="Arial"/>
              </a:rPr>
              <a:t>Positive feedback on recommendations</a:t>
            </a:r>
            <a:endParaRPr sz="9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9"/>
          <p:cNvSpPr/>
          <p:nvPr/>
        </p:nvSpPr>
        <p:spPr>
          <a:xfrm>
            <a:off x="457200" y="274320"/>
            <a:ext cx="8229600" cy="54864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1E1E1E"/>
              </a:buClr>
              <a:buSzPts val="3600"/>
              <a:buFont typeface="Arial Black"/>
              <a:buNone/>
            </a:pPr>
            <a:r>
              <a:rPr b="1" lang="en-US" sz="3600">
                <a:solidFill>
                  <a:srgbClr val="1E1E1E"/>
                </a:solidFill>
                <a:latin typeface="Arial Black"/>
                <a:ea typeface="Arial Black"/>
                <a:cs typeface="Arial Black"/>
                <a:sym typeface="Arial Black"/>
              </a:rPr>
              <a:t>What is our Roadmap?</a:t>
            </a:r>
            <a:endParaRPr sz="3600">
              <a:solidFill>
                <a:schemeClr val="dk1"/>
              </a:solidFill>
              <a:latin typeface="Calibri"/>
              <a:ea typeface="Calibri"/>
              <a:cs typeface="Calibri"/>
              <a:sym typeface="Calibri"/>
            </a:endParaRPr>
          </a:p>
        </p:txBody>
      </p:sp>
      <p:sp>
        <p:nvSpPr>
          <p:cNvPr id="186" name="Google Shape;186;p9"/>
          <p:cNvSpPr/>
          <p:nvPr/>
        </p:nvSpPr>
        <p:spPr>
          <a:xfrm>
            <a:off x="457200" y="914400"/>
            <a:ext cx="2011680" cy="3931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9"/>
          <p:cNvSpPr/>
          <p:nvPr/>
        </p:nvSpPr>
        <p:spPr>
          <a:xfrm>
            <a:off x="457200" y="1005840"/>
            <a:ext cx="201168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b="1" lang="en-US" sz="1100">
                <a:solidFill>
                  <a:srgbClr val="DC2626"/>
                </a:solidFill>
              </a:rPr>
              <a:t>Week 4-6</a:t>
            </a:r>
            <a:endParaRPr b="1" sz="1100">
              <a:solidFill>
                <a:srgbClr val="DC2626"/>
              </a:solidFill>
              <a:latin typeface="Calibri"/>
              <a:ea typeface="Calibri"/>
              <a:cs typeface="Calibri"/>
              <a:sym typeface="Calibri"/>
            </a:endParaRPr>
          </a:p>
        </p:txBody>
      </p:sp>
      <p:sp>
        <p:nvSpPr>
          <p:cNvPr id="188" name="Google Shape;188;p9"/>
          <p:cNvSpPr/>
          <p:nvPr/>
        </p:nvSpPr>
        <p:spPr>
          <a:xfrm>
            <a:off x="457200" y="1280160"/>
            <a:ext cx="201168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Core Engine</a:t>
            </a:r>
            <a:endParaRPr sz="1400">
              <a:solidFill>
                <a:schemeClr val="dk1"/>
              </a:solidFill>
              <a:latin typeface="Calibri"/>
              <a:ea typeface="Calibri"/>
              <a:cs typeface="Calibri"/>
              <a:sym typeface="Calibri"/>
            </a:endParaRPr>
          </a:p>
        </p:txBody>
      </p:sp>
      <p:sp>
        <p:nvSpPr>
          <p:cNvPr id="189" name="Google Shape;189;p9"/>
          <p:cNvSpPr/>
          <p:nvPr/>
        </p:nvSpPr>
        <p:spPr>
          <a:xfrm>
            <a:off x="548640" y="1691640"/>
            <a:ext cx="18288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Search interface</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Points portfolio input</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Award chart DB</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Basic recommendation algorithm</a:t>
            </a:r>
            <a:endParaRPr sz="1300">
              <a:solidFill>
                <a:schemeClr val="dk1"/>
              </a:solidFill>
              <a:latin typeface="Calibri"/>
              <a:ea typeface="Calibri"/>
              <a:cs typeface="Calibri"/>
              <a:sym typeface="Calibri"/>
            </a:endParaRPr>
          </a:p>
        </p:txBody>
      </p:sp>
      <p:sp>
        <p:nvSpPr>
          <p:cNvPr id="190" name="Google Shape;190;p9"/>
          <p:cNvSpPr/>
          <p:nvPr/>
        </p:nvSpPr>
        <p:spPr>
          <a:xfrm>
            <a:off x="594360" y="3657600"/>
            <a:ext cx="1737360" cy="50292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9"/>
          <p:cNvSpPr/>
          <p:nvPr/>
        </p:nvSpPr>
        <p:spPr>
          <a:xfrm>
            <a:off x="594360" y="3657600"/>
            <a:ext cx="1737360" cy="5029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900"/>
              <a:buFont typeface="Arial"/>
              <a:buNone/>
            </a:pPr>
            <a:r>
              <a:rPr b="1" lang="en-US" sz="900">
                <a:solidFill>
                  <a:srgbClr val="F5A623"/>
                </a:solidFill>
                <a:latin typeface="Arial"/>
                <a:ea typeface="Arial"/>
                <a:cs typeface="Arial"/>
                <a:sym typeface="Arial"/>
              </a:rPr>
              <a:t>Working search</a:t>
            </a:r>
            <a:endParaRPr sz="900">
              <a:solidFill>
                <a:schemeClr val="dk1"/>
              </a:solidFill>
              <a:latin typeface="Calibri"/>
              <a:ea typeface="Calibri"/>
              <a:cs typeface="Calibri"/>
              <a:sym typeface="Calibri"/>
            </a:endParaRPr>
          </a:p>
        </p:txBody>
      </p:sp>
      <p:sp>
        <p:nvSpPr>
          <p:cNvPr id="192" name="Google Shape;192;p9"/>
          <p:cNvSpPr/>
          <p:nvPr/>
        </p:nvSpPr>
        <p:spPr>
          <a:xfrm>
            <a:off x="2606040" y="914400"/>
            <a:ext cx="2011680" cy="3931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9"/>
          <p:cNvSpPr/>
          <p:nvPr/>
        </p:nvSpPr>
        <p:spPr>
          <a:xfrm>
            <a:off x="2606040" y="1005840"/>
            <a:ext cx="201168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b="1" lang="en-US" sz="1100">
                <a:solidFill>
                  <a:srgbClr val="DC2626"/>
                </a:solidFill>
              </a:rPr>
              <a:t>Week 7-8</a:t>
            </a:r>
            <a:endParaRPr b="1" sz="1100">
              <a:solidFill>
                <a:srgbClr val="DC2626"/>
              </a:solidFill>
              <a:latin typeface="Calibri"/>
              <a:ea typeface="Calibri"/>
              <a:cs typeface="Calibri"/>
              <a:sym typeface="Calibri"/>
            </a:endParaRPr>
          </a:p>
        </p:txBody>
      </p:sp>
      <p:sp>
        <p:nvSpPr>
          <p:cNvPr id="194" name="Google Shape;194;p9"/>
          <p:cNvSpPr/>
          <p:nvPr/>
        </p:nvSpPr>
        <p:spPr>
          <a:xfrm>
            <a:off x="2606040" y="1280160"/>
            <a:ext cx="201168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AI Layer</a:t>
            </a:r>
            <a:endParaRPr sz="1400">
              <a:solidFill>
                <a:schemeClr val="dk1"/>
              </a:solidFill>
              <a:latin typeface="Calibri"/>
              <a:ea typeface="Calibri"/>
              <a:cs typeface="Calibri"/>
              <a:sym typeface="Calibri"/>
            </a:endParaRPr>
          </a:p>
        </p:txBody>
      </p:sp>
      <p:sp>
        <p:nvSpPr>
          <p:cNvPr id="195" name="Google Shape;195;p9"/>
          <p:cNvSpPr/>
          <p:nvPr/>
        </p:nvSpPr>
        <p:spPr>
          <a:xfrm>
            <a:off x="2697480" y="1691640"/>
            <a:ext cx="18288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AI recommendation</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Value calculation</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Result display</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Deep-links</a:t>
            </a:r>
            <a:endParaRPr sz="1300">
              <a:solidFill>
                <a:schemeClr val="dk1"/>
              </a:solidFill>
              <a:latin typeface="Calibri"/>
              <a:ea typeface="Calibri"/>
              <a:cs typeface="Calibri"/>
              <a:sym typeface="Calibri"/>
            </a:endParaRPr>
          </a:p>
        </p:txBody>
      </p:sp>
      <p:sp>
        <p:nvSpPr>
          <p:cNvPr id="196" name="Google Shape;196;p9"/>
          <p:cNvSpPr/>
          <p:nvPr/>
        </p:nvSpPr>
        <p:spPr>
          <a:xfrm>
            <a:off x="2743200" y="3657600"/>
            <a:ext cx="1737360" cy="50292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9"/>
          <p:cNvSpPr/>
          <p:nvPr/>
        </p:nvSpPr>
        <p:spPr>
          <a:xfrm>
            <a:off x="2743200" y="3657600"/>
            <a:ext cx="1737360" cy="5029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900"/>
              <a:buFont typeface="Arial"/>
              <a:buNone/>
            </a:pPr>
            <a:r>
              <a:rPr b="1" lang="en-US" sz="900">
                <a:solidFill>
                  <a:srgbClr val="F5A623"/>
                </a:solidFill>
                <a:latin typeface="Arial"/>
                <a:ea typeface="Arial"/>
                <a:cs typeface="Arial"/>
                <a:sym typeface="Arial"/>
              </a:rPr>
              <a:t>Full flow</a:t>
            </a:r>
            <a:endParaRPr sz="900">
              <a:solidFill>
                <a:schemeClr val="dk1"/>
              </a:solidFill>
              <a:latin typeface="Calibri"/>
              <a:ea typeface="Calibri"/>
              <a:cs typeface="Calibri"/>
              <a:sym typeface="Calibri"/>
            </a:endParaRPr>
          </a:p>
        </p:txBody>
      </p:sp>
      <p:sp>
        <p:nvSpPr>
          <p:cNvPr id="198" name="Google Shape;198;p9"/>
          <p:cNvSpPr/>
          <p:nvPr/>
        </p:nvSpPr>
        <p:spPr>
          <a:xfrm>
            <a:off x="4754880" y="914400"/>
            <a:ext cx="2011680" cy="3931920"/>
          </a:xfrm>
          <a:prstGeom prst="rect">
            <a:avLst/>
          </a:prstGeom>
          <a:solidFill>
            <a:srgbClr val="F5F5F5"/>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9"/>
          <p:cNvSpPr/>
          <p:nvPr/>
        </p:nvSpPr>
        <p:spPr>
          <a:xfrm>
            <a:off x="4754880" y="1005840"/>
            <a:ext cx="201168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6B7280"/>
              </a:buClr>
              <a:buSzPts val="1100"/>
              <a:buFont typeface="Arial"/>
              <a:buNone/>
            </a:pPr>
            <a:r>
              <a:rPr b="1" lang="en-US" sz="1100">
                <a:solidFill>
                  <a:srgbClr val="DC2626"/>
                </a:solidFill>
              </a:rPr>
              <a:t>Week 8-10</a:t>
            </a:r>
            <a:endParaRPr b="1" sz="1100">
              <a:solidFill>
                <a:srgbClr val="DC2626"/>
              </a:solidFill>
              <a:latin typeface="Calibri"/>
              <a:ea typeface="Calibri"/>
              <a:cs typeface="Calibri"/>
              <a:sym typeface="Calibri"/>
            </a:endParaRPr>
          </a:p>
        </p:txBody>
      </p:sp>
      <p:sp>
        <p:nvSpPr>
          <p:cNvPr id="200" name="Google Shape;200;p9"/>
          <p:cNvSpPr/>
          <p:nvPr/>
        </p:nvSpPr>
        <p:spPr>
          <a:xfrm>
            <a:off x="4754880" y="1280160"/>
            <a:ext cx="201168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E1E1E"/>
              </a:buClr>
              <a:buSzPts val="1400"/>
              <a:buFont typeface="Arial"/>
              <a:buNone/>
            </a:pPr>
            <a:r>
              <a:rPr b="1" lang="en-US" sz="1400">
                <a:solidFill>
                  <a:srgbClr val="1E1E1E"/>
                </a:solidFill>
                <a:latin typeface="Arial"/>
                <a:ea typeface="Arial"/>
                <a:cs typeface="Arial"/>
                <a:sym typeface="Arial"/>
              </a:rPr>
              <a:t>User Experience</a:t>
            </a:r>
            <a:endParaRPr sz="1400">
              <a:solidFill>
                <a:schemeClr val="dk1"/>
              </a:solidFill>
              <a:latin typeface="Calibri"/>
              <a:ea typeface="Calibri"/>
              <a:cs typeface="Calibri"/>
              <a:sym typeface="Calibri"/>
            </a:endParaRPr>
          </a:p>
        </p:txBody>
      </p:sp>
      <p:sp>
        <p:nvSpPr>
          <p:cNvPr id="201" name="Google Shape;201;p9"/>
          <p:cNvSpPr/>
          <p:nvPr/>
        </p:nvSpPr>
        <p:spPr>
          <a:xfrm>
            <a:off x="4846320" y="1691640"/>
            <a:ext cx="18288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Google OAuth</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Portfolio dashboard</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Booking tracking</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6B7280"/>
              </a:buClr>
              <a:buSzPts val="900"/>
              <a:buFont typeface="Arial"/>
              <a:buNone/>
            </a:pPr>
            <a:r>
              <a:rPr lang="en-US" sz="1300">
                <a:solidFill>
                  <a:srgbClr val="6B7280"/>
                </a:solidFill>
                <a:latin typeface="Arial"/>
                <a:ea typeface="Arial"/>
                <a:cs typeface="Arial"/>
                <a:sym typeface="Arial"/>
              </a:rPr>
              <a:t>• Metrics</a:t>
            </a:r>
            <a:endParaRPr sz="1300">
              <a:solidFill>
                <a:schemeClr val="dk1"/>
              </a:solidFill>
              <a:latin typeface="Calibri"/>
              <a:ea typeface="Calibri"/>
              <a:cs typeface="Calibri"/>
              <a:sym typeface="Calibri"/>
            </a:endParaRPr>
          </a:p>
        </p:txBody>
      </p:sp>
      <p:sp>
        <p:nvSpPr>
          <p:cNvPr id="202" name="Google Shape;202;p9"/>
          <p:cNvSpPr/>
          <p:nvPr/>
        </p:nvSpPr>
        <p:spPr>
          <a:xfrm>
            <a:off x="4892040" y="3657600"/>
            <a:ext cx="1737360" cy="50292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9"/>
          <p:cNvSpPr/>
          <p:nvPr/>
        </p:nvSpPr>
        <p:spPr>
          <a:xfrm>
            <a:off x="4892040" y="3657600"/>
            <a:ext cx="1737360" cy="5029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5A623"/>
              </a:buClr>
              <a:buSzPts val="900"/>
              <a:buFont typeface="Arial"/>
              <a:buNone/>
            </a:pPr>
            <a:r>
              <a:rPr b="1" lang="en-US" sz="900">
                <a:solidFill>
                  <a:srgbClr val="F5A623"/>
                </a:solidFill>
                <a:latin typeface="Arial"/>
                <a:ea typeface="Arial"/>
                <a:cs typeface="Arial"/>
                <a:sym typeface="Arial"/>
              </a:rPr>
              <a:t>Polished UX</a:t>
            </a:r>
            <a:endParaRPr sz="900">
              <a:solidFill>
                <a:schemeClr val="dk1"/>
              </a:solidFill>
              <a:latin typeface="Calibri"/>
              <a:ea typeface="Calibri"/>
              <a:cs typeface="Calibri"/>
              <a:sym typeface="Calibri"/>
            </a:endParaRPr>
          </a:p>
        </p:txBody>
      </p:sp>
      <p:sp>
        <p:nvSpPr>
          <p:cNvPr id="204" name="Google Shape;204;p9"/>
          <p:cNvSpPr/>
          <p:nvPr/>
        </p:nvSpPr>
        <p:spPr>
          <a:xfrm>
            <a:off x="6903720" y="914400"/>
            <a:ext cx="2011680" cy="3931920"/>
          </a:xfrm>
          <a:prstGeom prst="rect">
            <a:avLst/>
          </a:prstGeom>
          <a:solidFill>
            <a:srgbClr val="F5A623"/>
          </a:solidFill>
          <a:ln>
            <a:noFill/>
          </a:ln>
          <a:effectLst>
            <a:outerShdw blurRad="50800" rotWithShape="0" algn="bl" dir="8100000" dist="25400">
              <a:srgbClr val="000000">
                <a:alpha val="12156"/>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9"/>
          <p:cNvSpPr/>
          <p:nvPr/>
        </p:nvSpPr>
        <p:spPr>
          <a:xfrm>
            <a:off x="6903720" y="1005840"/>
            <a:ext cx="2011680" cy="3200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D966"/>
              </a:buClr>
              <a:buSzPts val="1100"/>
              <a:buFont typeface="Arial"/>
              <a:buNone/>
            </a:pPr>
            <a:r>
              <a:rPr b="1" lang="en-US" sz="1100">
                <a:solidFill>
                  <a:srgbClr val="DC2626"/>
                </a:solidFill>
              </a:rPr>
              <a:t>Week 11</a:t>
            </a:r>
            <a:endParaRPr b="1" sz="1100">
              <a:solidFill>
                <a:srgbClr val="DC2626"/>
              </a:solidFill>
              <a:latin typeface="Calibri"/>
              <a:ea typeface="Calibri"/>
              <a:cs typeface="Calibri"/>
              <a:sym typeface="Calibri"/>
            </a:endParaRPr>
          </a:p>
        </p:txBody>
      </p:sp>
      <p:sp>
        <p:nvSpPr>
          <p:cNvPr id="206" name="Google Shape;206;p9"/>
          <p:cNvSpPr/>
          <p:nvPr/>
        </p:nvSpPr>
        <p:spPr>
          <a:xfrm>
            <a:off x="6903720" y="1280160"/>
            <a:ext cx="2011680" cy="36576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1400"/>
              <a:buFont typeface="Arial"/>
              <a:buNone/>
            </a:pPr>
            <a:r>
              <a:rPr b="1" lang="en-US" sz="1400">
                <a:solidFill>
                  <a:srgbClr val="FFFFFF"/>
                </a:solidFill>
                <a:latin typeface="Arial"/>
                <a:ea typeface="Arial"/>
                <a:cs typeface="Arial"/>
                <a:sym typeface="Arial"/>
              </a:rPr>
              <a:t>Launch</a:t>
            </a:r>
            <a:endParaRPr sz="1400">
              <a:solidFill>
                <a:schemeClr val="dk1"/>
              </a:solidFill>
              <a:latin typeface="Calibri"/>
              <a:ea typeface="Calibri"/>
              <a:cs typeface="Calibri"/>
              <a:sym typeface="Calibri"/>
            </a:endParaRPr>
          </a:p>
        </p:txBody>
      </p:sp>
      <p:sp>
        <p:nvSpPr>
          <p:cNvPr id="207" name="Google Shape;207;p9"/>
          <p:cNvSpPr/>
          <p:nvPr/>
        </p:nvSpPr>
        <p:spPr>
          <a:xfrm>
            <a:off x="6995160" y="1691640"/>
            <a:ext cx="18288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FFFFF"/>
              </a:buClr>
              <a:buSzPts val="900"/>
              <a:buFont typeface="Arial"/>
              <a:buNone/>
            </a:pPr>
            <a:r>
              <a:rPr lang="en-US" sz="1300">
                <a:solidFill>
                  <a:srgbClr val="FFFFFF"/>
                </a:solidFill>
                <a:latin typeface="Arial"/>
                <a:ea typeface="Arial"/>
                <a:cs typeface="Arial"/>
                <a:sym typeface="Arial"/>
              </a:rPr>
              <a:t>• Bug fixes</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900"/>
              <a:buFont typeface="Arial"/>
              <a:buNone/>
            </a:pPr>
            <a:r>
              <a:rPr lang="en-US" sz="1300">
                <a:solidFill>
                  <a:srgbClr val="FFFFFF"/>
                </a:solidFill>
                <a:latin typeface="Arial"/>
                <a:ea typeface="Arial"/>
                <a:cs typeface="Arial"/>
                <a:sym typeface="Arial"/>
              </a:rPr>
              <a:t>• Landing page</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900"/>
              <a:buFont typeface="Arial"/>
              <a:buNone/>
            </a:pPr>
            <a:r>
              <a:rPr lang="en-US" sz="1300">
                <a:solidFill>
                  <a:srgbClr val="FFFFFF"/>
                </a:solidFill>
                <a:latin typeface="Arial"/>
                <a:ea typeface="Arial"/>
                <a:cs typeface="Arial"/>
                <a:sym typeface="Arial"/>
              </a:rPr>
              <a:t>• Deploy to </a:t>
            </a:r>
            <a:r>
              <a:rPr lang="en-US" sz="1300">
                <a:solidFill>
                  <a:srgbClr val="FFFFFF"/>
                </a:solidFill>
              </a:rPr>
              <a:t>beta</a:t>
            </a:r>
            <a:endParaRPr sz="1300">
              <a:solidFill>
                <a:schemeClr val="dk1"/>
              </a:solidFill>
              <a:latin typeface="Calibri"/>
              <a:ea typeface="Calibri"/>
              <a:cs typeface="Calibri"/>
              <a:sym typeface="Calibri"/>
            </a:endParaRPr>
          </a:p>
          <a:p>
            <a:pPr indent="0" lvl="0" marL="0" marR="0" rtl="0" algn="l">
              <a:spcBef>
                <a:spcPts val="0"/>
              </a:spcBef>
              <a:spcAft>
                <a:spcPts val="0"/>
              </a:spcAft>
              <a:buClr>
                <a:srgbClr val="FFFFFF"/>
              </a:buClr>
              <a:buSzPts val="900"/>
              <a:buFont typeface="Arial"/>
              <a:buNone/>
            </a:pPr>
            <a:r>
              <a:t/>
            </a:r>
            <a:endParaRPr sz="1300">
              <a:solidFill>
                <a:schemeClr val="dk1"/>
              </a:solidFill>
              <a:latin typeface="Calibri"/>
              <a:ea typeface="Calibri"/>
              <a:cs typeface="Calibri"/>
              <a:sym typeface="Calibri"/>
            </a:endParaRPr>
          </a:p>
        </p:txBody>
      </p:sp>
      <p:sp>
        <p:nvSpPr>
          <p:cNvPr id="208" name="Google Shape;208;p9"/>
          <p:cNvSpPr/>
          <p:nvPr/>
        </p:nvSpPr>
        <p:spPr>
          <a:xfrm>
            <a:off x="7040880" y="3657600"/>
            <a:ext cx="1737360" cy="502920"/>
          </a:xfrm>
          <a:prstGeom prst="rect">
            <a:avLst/>
          </a:prstGeom>
          <a:solidFill>
            <a:srgbClr val="FFD9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9"/>
          <p:cNvSpPr/>
          <p:nvPr/>
        </p:nvSpPr>
        <p:spPr>
          <a:xfrm>
            <a:off x="7040880" y="3657600"/>
            <a:ext cx="1737360" cy="50292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1A1A2E"/>
              </a:buClr>
              <a:buSzPts val="900"/>
              <a:buFont typeface="Arial"/>
              <a:buNone/>
            </a:pPr>
            <a:r>
              <a:rPr b="1" lang="en-US" sz="900">
                <a:solidFill>
                  <a:srgbClr val="1A1A2E"/>
                </a:solidFill>
                <a:latin typeface="Arial"/>
                <a:ea typeface="Arial"/>
                <a:cs typeface="Arial"/>
                <a:sym typeface="Arial"/>
              </a:rPr>
              <a:t>Live beta-product</a:t>
            </a:r>
            <a:endParaRPr sz="9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2026-02-09T23:26:08Z</dcterms:created>
  <dc:creator>RewardWise Team</dc:creator>
</cp:coreProperties>
</file>